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28" r:id="rId2"/>
    <p:sldId id="291" r:id="rId3"/>
    <p:sldId id="288" r:id="rId4"/>
    <p:sldId id="277" r:id="rId5"/>
    <p:sldId id="292" r:id="rId6"/>
    <p:sldId id="297" r:id="rId7"/>
    <p:sldId id="296" r:id="rId8"/>
    <p:sldId id="295" r:id="rId9"/>
    <p:sldId id="326" r:id="rId10"/>
    <p:sldId id="298" r:id="rId11"/>
    <p:sldId id="305" r:id="rId12"/>
    <p:sldId id="304" r:id="rId13"/>
    <p:sldId id="303" r:id="rId14"/>
    <p:sldId id="302" r:id="rId15"/>
    <p:sldId id="310" r:id="rId16"/>
    <p:sldId id="309" r:id="rId17"/>
    <p:sldId id="308" r:id="rId18"/>
    <p:sldId id="317" r:id="rId19"/>
    <p:sldId id="316" r:id="rId20"/>
    <p:sldId id="315" r:id="rId21"/>
    <p:sldId id="314" r:id="rId22"/>
    <p:sldId id="313" r:id="rId23"/>
    <p:sldId id="312" r:id="rId24"/>
    <p:sldId id="311" r:id="rId25"/>
    <p:sldId id="321" r:id="rId26"/>
    <p:sldId id="320" r:id="rId27"/>
    <p:sldId id="323" r:id="rId28"/>
    <p:sldId id="322" r:id="rId29"/>
    <p:sldId id="327" r:id="rId30"/>
    <p:sldId id="324" r:id="rId31"/>
    <p:sldId id="325" r:id="rId32"/>
  </p:sldIdLst>
  <p:sldSz cx="9144000" cy="6858000" type="screen4x3"/>
  <p:notesSz cx="6789738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1" autoAdjust="0"/>
    <p:restoredTop sz="94628" autoAdjust="0"/>
  </p:normalViewPr>
  <p:slideViewPr>
    <p:cSldViewPr snapToGrid="0">
      <p:cViewPr>
        <p:scale>
          <a:sx n="100" d="100"/>
          <a:sy n="100" d="100"/>
        </p:scale>
        <p:origin x="-7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A90B6-3DFC-4020-9C16-2D6FEF96799F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13E28-D2B8-4C83-910E-3D32A542F199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378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C2A69-08B1-48BE-B00B-4126113FC171}" type="datetimeFigureOut">
              <a:rPr lang="en-AU" smtClean="0"/>
              <a:t>13/03/2012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36E82-48B1-462C-9C38-EDE92BDC13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224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9y6m      need to remove text(</a:t>
            </a:r>
            <a:r>
              <a:rPr lang="en-US" sz="1200" b="1" i="1" dirty="0" smtClean="0">
                <a:solidFill>
                  <a:srgbClr val="FF0000"/>
                </a:solidFill>
              </a:rPr>
              <a:t>you’re prepared to give up 1 month but) </a:t>
            </a:r>
            <a:r>
              <a:rPr lang="en-AU" dirty="0" smtClean="0">
                <a:solidFill>
                  <a:srgbClr val="FF0000"/>
                </a:solidFill>
              </a:rPr>
              <a:t> </a:t>
            </a:r>
            <a:r>
              <a:rPr lang="en-AU" dirty="0" smtClean="0"/>
              <a:t>so that what remains is universally applicable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>
                <a:solidFill>
                  <a:prstClr val="black"/>
                </a:solidFill>
              </a:rPr>
              <a:pPr/>
              <a:t>1</a:t>
            </a:fld>
            <a:endParaRPr lang="en-A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9y  </a:t>
            </a:r>
            <a:r>
              <a:rPr lang="en-AU" dirty="0" err="1" smtClean="0"/>
              <a:t>Vimeo</a:t>
            </a:r>
            <a:r>
              <a:rPr lang="en-AU" dirty="0" smtClean="0"/>
              <a:t> 37040653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8y6m  </a:t>
            </a:r>
            <a:r>
              <a:rPr lang="en-AU" dirty="0" err="1" smtClean="0"/>
              <a:t>Vimeo</a:t>
            </a:r>
            <a:r>
              <a:rPr lang="en-AU" dirty="0" smtClean="0"/>
              <a:t> 37041473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8y  </a:t>
            </a:r>
            <a:r>
              <a:rPr lang="en-AU" dirty="0" err="1" smtClean="0"/>
              <a:t>Vimeo</a:t>
            </a:r>
            <a:r>
              <a:rPr lang="en-AU" dirty="0" smtClean="0"/>
              <a:t> 37040607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7y6m </a:t>
            </a:r>
            <a:r>
              <a:rPr lang="en-AU" dirty="0" err="1" smtClean="0"/>
              <a:t>Vimeo</a:t>
            </a:r>
            <a:r>
              <a:rPr lang="en-AU" dirty="0" smtClean="0"/>
              <a:t> 37040600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7y  </a:t>
            </a:r>
            <a:r>
              <a:rPr lang="en-AU" dirty="0" err="1" smtClean="0"/>
              <a:t>Vimeo</a:t>
            </a:r>
            <a:r>
              <a:rPr lang="en-AU" dirty="0" smtClean="0"/>
              <a:t> 37040595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6y6m  </a:t>
            </a:r>
            <a:r>
              <a:rPr lang="en-AU" dirty="0" err="1" smtClean="0"/>
              <a:t>Vimeo</a:t>
            </a:r>
            <a:r>
              <a:rPr lang="en-AU" dirty="0" smtClean="0"/>
              <a:t> 37040585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6y  </a:t>
            </a:r>
            <a:r>
              <a:rPr lang="en-AU" dirty="0" err="1" smtClean="0"/>
              <a:t>Vimeo</a:t>
            </a:r>
            <a:r>
              <a:rPr lang="en-AU" dirty="0" smtClean="0"/>
              <a:t> 37040580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5y6m    </a:t>
            </a:r>
            <a:r>
              <a:rPr lang="en-AU" dirty="0" err="1" smtClean="0"/>
              <a:t>Vimeo</a:t>
            </a:r>
            <a:r>
              <a:rPr lang="en-AU" dirty="0" smtClean="0"/>
              <a:t> 37040557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5y   </a:t>
            </a:r>
            <a:r>
              <a:rPr lang="en-AU" dirty="0" err="1" smtClean="0"/>
              <a:t>Vimeo</a:t>
            </a:r>
            <a:r>
              <a:rPr lang="en-AU" dirty="0" smtClean="0"/>
              <a:t> 37040552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4y6m    </a:t>
            </a:r>
            <a:r>
              <a:rPr lang="en-AU" dirty="0" err="1" smtClean="0"/>
              <a:t>Vimeo</a:t>
            </a:r>
            <a:r>
              <a:rPr lang="en-AU" dirty="0" smtClean="0"/>
              <a:t> 37040545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Intro2  </a:t>
            </a:r>
            <a:r>
              <a:rPr lang="en-AU" dirty="0" err="1" smtClean="0"/>
              <a:t>Vimeo</a:t>
            </a:r>
            <a:r>
              <a:rPr lang="en-AU" dirty="0" smtClean="0"/>
              <a:t> 37040706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4y </a:t>
            </a:r>
            <a:r>
              <a:rPr lang="en-AU" dirty="0" err="1" smtClean="0"/>
              <a:t>Vimeo</a:t>
            </a:r>
            <a:r>
              <a:rPr lang="en-AU" dirty="0" smtClean="0"/>
              <a:t> 37040540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3y6m   </a:t>
            </a:r>
            <a:r>
              <a:rPr lang="en-AU" dirty="0" err="1" smtClean="0"/>
              <a:t>Vimeo</a:t>
            </a:r>
            <a:r>
              <a:rPr lang="en-AU" dirty="0" smtClean="0"/>
              <a:t> 37040528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3y   </a:t>
            </a:r>
            <a:r>
              <a:rPr lang="en-AU" dirty="0" err="1" smtClean="0"/>
              <a:t>Vimeo</a:t>
            </a:r>
            <a:r>
              <a:rPr lang="en-AU" dirty="0" smtClean="0"/>
              <a:t> 37040511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2y6m  </a:t>
            </a:r>
            <a:r>
              <a:rPr lang="en-AU" dirty="0" err="1" smtClean="0"/>
              <a:t>Vimeo</a:t>
            </a:r>
            <a:r>
              <a:rPr lang="en-AU" dirty="0" smtClean="0"/>
              <a:t> 37040503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2y   </a:t>
            </a:r>
            <a:r>
              <a:rPr lang="en-AU" dirty="0" err="1" smtClean="0"/>
              <a:t>Vimeo</a:t>
            </a:r>
            <a:r>
              <a:rPr lang="en-AU" dirty="0" smtClean="0"/>
              <a:t> 37040497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1y6m   </a:t>
            </a:r>
            <a:r>
              <a:rPr lang="en-AU" dirty="0" err="1" smtClean="0"/>
              <a:t>Vimeo</a:t>
            </a:r>
            <a:r>
              <a:rPr lang="en-AU" dirty="0" smtClean="0"/>
              <a:t> 37040479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1y    </a:t>
            </a:r>
            <a:r>
              <a:rPr lang="en-AU" dirty="0" err="1" smtClean="0"/>
              <a:t>Vimeo</a:t>
            </a:r>
            <a:r>
              <a:rPr lang="en-AU" dirty="0" smtClean="0"/>
              <a:t> 37040467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6m   </a:t>
            </a:r>
            <a:r>
              <a:rPr lang="en-AU" dirty="0" err="1" smtClean="0"/>
              <a:t>Vimeo</a:t>
            </a:r>
            <a:r>
              <a:rPr lang="en-AU" dirty="0" smtClean="0"/>
              <a:t> 37040571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err="1" smtClean="0"/>
              <a:t>Wtd</a:t>
            </a:r>
            <a:r>
              <a:rPr lang="en-AU" dirty="0" smtClean="0"/>
              <a:t>   </a:t>
            </a:r>
            <a:r>
              <a:rPr lang="en-AU" dirty="0" err="1" smtClean="0"/>
              <a:t>Vimeo</a:t>
            </a:r>
            <a:r>
              <a:rPr lang="en-AU" dirty="0" smtClean="0"/>
              <a:t> 37040770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err="1" smtClean="0"/>
              <a:t>Preferdead</a:t>
            </a:r>
            <a:r>
              <a:rPr lang="en-AU" baseline="0" dirty="0" smtClean="0"/>
              <a:t>     </a:t>
            </a:r>
            <a:r>
              <a:rPr lang="en-AU" dirty="0" err="1" smtClean="0"/>
              <a:t>Vimeo</a:t>
            </a:r>
            <a:r>
              <a:rPr lang="en-AU" dirty="0" smtClean="0"/>
              <a:t> 37040742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err="1" smtClean="0"/>
              <a:t>Besthealth</a:t>
            </a:r>
            <a:r>
              <a:rPr lang="en-AU" dirty="0" smtClean="0"/>
              <a:t>  </a:t>
            </a:r>
            <a:r>
              <a:rPr lang="en-AU" dirty="0" err="1" smtClean="0"/>
              <a:t>Vimeo</a:t>
            </a:r>
            <a:r>
              <a:rPr lang="en-AU" dirty="0" smtClean="0"/>
              <a:t> 37040696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Thanks   </a:t>
            </a:r>
            <a:r>
              <a:rPr lang="en-AU" dirty="0" err="1" smtClean="0"/>
              <a:t>Vimeo</a:t>
            </a:r>
            <a:r>
              <a:rPr lang="en-AU" dirty="0" smtClean="0"/>
              <a:t> 37040760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Peak2  </a:t>
            </a:r>
            <a:r>
              <a:rPr lang="en-AU" dirty="0" err="1" smtClean="0"/>
              <a:t>Vimeo</a:t>
            </a:r>
            <a:r>
              <a:rPr lang="en-AU" dirty="0" smtClean="0"/>
              <a:t> 37040732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err="1" smtClean="0"/>
              <a:t>Tenyears</a:t>
            </a:r>
            <a:r>
              <a:rPr lang="en-AU" dirty="0" smtClean="0"/>
              <a:t>  </a:t>
            </a:r>
            <a:r>
              <a:rPr lang="en-AU" dirty="0" err="1" smtClean="0"/>
              <a:t>Vimeo</a:t>
            </a:r>
            <a:r>
              <a:rPr lang="en-AU" dirty="0" smtClean="0"/>
              <a:t> 37040749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Onemonth2  </a:t>
            </a:r>
            <a:r>
              <a:rPr lang="en-AU" dirty="0" err="1" smtClean="0"/>
              <a:t>Vimeo</a:t>
            </a:r>
            <a:r>
              <a:rPr lang="en-AU" dirty="0" smtClean="0"/>
              <a:t> 37040717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9y9m  </a:t>
            </a:r>
            <a:r>
              <a:rPr lang="en-AU" dirty="0" err="1" smtClean="0"/>
              <a:t>Vimeo</a:t>
            </a:r>
            <a:r>
              <a:rPr lang="en-AU" dirty="0" smtClean="0"/>
              <a:t> 37040688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9y6m    </a:t>
            </a:r>
            <a:r>
              <a:rPr lang="en-AU" dirty="0" err="1" smtClean="0"/>
              <a:t>Vimeo</a:t>
            </a:r>
            <a:r>
              <a:rPr lang="en-AU" dirty="0" smtClean="0"/>
              <a:t> 37040678</a:t>
            </a:r>
          </a:p>
          <a:p>
            <a:r>
              <a:rPr lang="en-AU" dirty="0" smtClean="0"/>
              <a:t>  need to remove text(</a:t>
            </a:r>
            <a:r>
              <a:rPr lang="en-US" sz="1200" b="1" i="1" dirty="0" smtClean="0">
                <a:solidFill>
                  <a:srgbClr val="FF0000"/>
                </a:solidFill>
              </a:rPr>
              <a:t>you’re prepared to give up 1 month but) </a:t>
            </a:r>
            <a:r>
              <a:rPr lang="en-AU" dirty="0" smtClean="0">
                <a:solidFill>
                  <a:srgbClr val="FF0000"/>
                </a:solidFill>
              </a:rPr>
              <a:t> </a:t>
            </a:r>
            <a:r>
              <a:rPr lang="en-AU" dirty="0" smtClean="0"/>
              <a:t>so that what remains is universally applicable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9y3m – </a:t>
            </a:r>
            <a:r>
              <a:rPr lang="en-AU" dirty="0" err="1" smtClean="0"/>
              <a:t>Vimeo</a:t>
            </a:r>
            <a:r>
              <a:rPr lang="en-AU" dirty="0" smtClean="0"/>
              <a:t> 37040666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6E82-48B1-462C-9C38-EDE92BDC1370}" type="slidenum">
              <a:rPr lang="en-AU" smtClean="0"/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029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182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289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349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450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192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73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7234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220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298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143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573-A3FB-4071-9DCF-870799F1F375}" type="datetimeFigureOut">
              <a:rPr lang="en-AU" smtClean="0"/>
              <a:pPr/>
              <a:t>13/03/2012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B4117-97A3-448A-9F90-141622B4C5A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071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2009586" y="516937"/>
            <a:ext cx="5709694" cy="5373722"/>
            <a:chOff x="967573" y="187100"/>
            <a:chExt cx="5975498" cy="5648439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1983" y="187100"/>
              <a:ext cx="3895725" cy="2762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0" name="Group 39"/>
            <p:cNvGrpSpPr/>
            <p:nvPr/>
          </p:nvGrpSpPr>
          <p:grpSpPr>
            <a:xfrm>
              <a:off x="967573" y="2949350"/>
              <a:ext cx="5964865" cy="1324938"/>
              <a:chOff x="723014" y="2949350"/>
              <a:chExt cx="5964865" cy="1324938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2366543" y="3292664"/>
                <a:ext cx="4165518" cy="859224"/>
                <a:chOff x="2160521" y="900434"/>
                <a:chExt cx="4165518" cy="859224"/>
              </a:xfrm>
            </p:grpSpPr>
            <p:sp>
              <p:nvSpPr>
                <p:cNvPr id="52" name="Rectangle 46"/>
                <p:cNvSpPr>
                  <a:spLocks noChangeArrowheads="1"/>
                </p:cNvSpPr>
                <p:nvPr/>
              </p:nvSpPr>
              <p:spPr bwMode="auto">
                <a:xfrm>
                  <a:off x="2597653" y="900434"/>
                  <a:ext cx="3046218" cy="291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AU" sz="1200" b="1" dirty="0" smtClean="0">
                      <a:solidFill>
                        <a:schemeClr val="bg1">
                          <a:lumMod val="65000"/>
                        </a:schemeClr>
                      </a:solidFill>
                      <a:latin typeface="Verdana" pitchFamily="34" charset="0"/>
                    </a:rPr>
                    <a:t>10 years in your present health</a:t>
                  </a:r>
                  <a:endParaRPr lang="en-AU" sz="1200" b="1" dirty="0">
                    <a:solidFill>
                      <a:schemeClr val="bg1">
                        <a:lumMod val="65000"/>
                      </a:schemeClr>
                    </a:solidFill>
                    <a:latin typeface="Verdana" pitchFamily="34" charset="0"/>
                  </a:endParaRPr>
                </a:p>
              </p:txBody>
            </p:sp>
            <p:grpSp>
              <p:nvGrpSpPr>
                <p:cNvPr id="53" name="Group 61"/>
                <p:cNvGrpSpPr>
                  <a:grpSpLocks/>
                </p:cNvGrpSpPr>
                <p:nvPr/>
              </p:nvGrpSpPr>
              <p:grpSpPr bwMode="auto">
                <a:xfrm>
                  <a:off x="2160521" y="1130371"/>
                  <a:ext cx="4165518" cy="629287"/>
                  <a:chOff x="3135313" y="4878354"/>
                  <a:chExt cx="3244620" cy="629379"/>
                </a:xfrm>
              </p:grpSpPr>
              <p:sp>
                <p:nvSpPr>
                  <p:cNvPr id="56" name="Rectangle 2"/>
                  <p:cNvSpPr>
                    <a:spLocks noChangeArrowheads="1"/>
                  </p:cNvSpPr>
                  <p:nvPr/>
                </p:nvSpPr>
                <p:spPr bwMode="auto">
                  <a:xfrm>
                    <a:off x="3135313" y="4878354"/>
                    <a:ext cx="3244620" cy="629379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lIns="56104" tIns="28052" rIns="56104" bIns="28052" anchor="ctr"/>
                  <a:lstStyle/>
                  <a:p>
                    <a:pPr algn="ctr" defTabSz="560388">
                      <a:spcBef>
                        <a:spcPct val="50000"/>
                      </a:spcBef>
                      <a:defRPr/>
                    </a:pPr>
                    <a:r>
                      <a:rPr lang="en-US" sz="800">
                        <a:latin typeface="Verdana" pitchFamily="34" charset="0"/>
                        <a:cs typeface="Times New Roman" pitchFamily="18" charset="0"/>
                      </a:rPr>
                      <a:t>                                          </a:t>
                    </a:r>
                  </a:p>
                </p:txBody>
              </p:sp>
              <p:sp>
                <p:nvSpPr>
                  <p:cNvPr id="57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3638938" y="4992959"/>
                    <a:ext cx="2307729" cy="24625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/>
                    <a:endParaRPr lang="en-AU" sz="1000" dirty="0">
                      <a:latin typeface="Verdana" pitchFamily="34" charset="0"/>
                    </a:endParaRPr>
                  </a:p>
                </p:txBody>
              </p:sp>
            </p:grpSp>
          </p:grpSp>
          <p:sp>
            <p:nvSpPr>
              <p:cNvPr id="58" name="TextBox 57"/>
              <p:cNvSpPr txBox="1"/>
              <p:nvPr/>
            </p:nvSpPr>
            <p:spPr>
              <a:xfrm>
                <a:off x="1465458" y="3306475"/>
                <a:ext cx="1114712" cy="291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200" b="1" dirty="0" smtClean="0">
                    <a:solidFill>
                      <a:schemeClr val="bg1">
                        <a:lumMod val="65000"/>
                      </a:schemeClr>
                    </a:solidFill>
                    <a:latin typeface="Verdana" pitchFamily="34" charset="0"/>
                  </a:rPr>
                  <a:t>Choice 1: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723014" y="2949350"/>
                <a:ext cx="5964865" cy="1324938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978206" y="4495542"/>
              <a:ext cx="5964865" cy="1339997"/>
              <a:chOff x="723014" y="4761367"/>
              <a:chExt cx="5964865" cy="1339997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808074" y="4761367"/>
                <a:ext cx="5725902" cy="1129013"/>
                <a:chOff x="808074" y="4006424"/>
                <a:chExt cx="5725902" cy="1129013"/>
              </a:xfrm>
            </p:grpSpPr>
            <p:sp>
              <p:nvSpPr>
                <p:cNvPr id="60" name="Rectangle 2"/>
                <p:cNvSpPr>
                  <a:spLocks noChangeArrowheads="1"/>
                </p:cNvSpPr>
                <p:nvPr/>
              </p:nvSpPr>
              <p:spPr bwMode="auto">
                <a:xfrm>
                  <a:off x="2349249" y="4235626"/>
                  <a:ext cx="4162799" cy="584309"/>
                </a:xfrm>
                <a:prstGeom prst="rect">
                  <a:avLst/>
                </a:prstGeom>
                <a:solidFill>
                  <a:srgbClr val="E2B7EF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lIns="56104" tIns="28052" rIns="56104" bIns="28052" anchor="ctr"/>
                <a:lstStyle/>
                <a:p>
                  <a:pPr algn="ctr" defTabSz="560388">
                    <a:spcBef>
                      <a:spcPct val="50000"/>
                    </a:spcBef>
                    <a:defRPr/>
                  </a:pPr>
                  <a:r>
                    <a:rPr lang="en-US" sz="800" dirty="0">
                      <a:latin typeface="Verdana" pitchFamily="34" charset="0"/>
                      <a:cs typeface="Times New Roman" pitchFamily="18" charset="0"/>
                    </a:rPr>
                    <a:t>                                          </a:t>
                  </a:r>
                </a:p>
              </p:txBody>
            </p:sp>
            <p:sp>
              <p:nvSpPr>
                <p:cNvPr id="61" name="Rounded Rectangular Callout 60"/>
                <p:cNvSpPr/>
                <p:nvPr/>
              </p:nvSpPr>
              <p:spPr>
                <a:xfrm>
                  <a:off x="808074" y="4348608"/>
                  <a:ext cx="1387662" cy="655865"/>
                </a:xfrm>
                <a:prstGeom prst="wedgeRoundRectCallout">
                  <a:avLst>
                    <a:gd name="adj1" fmla="val 69543"/>
                    <a:gd name="adj2" fmla="val -27347"/>
                    <a:gd name="adj3" fmla="val 16667"/>
                  </a:avLst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72000" bIns="72000" rtlCol="0" anchor="ctr"/>
                <a:lstStyle/>
                <a:p>
                  <a:pPr algn="ctr" defTabSz="560388">
                    <a:lnSpc>
                      <a:spcPts val="1300"/>
                    </a:lnSpc>
                    <a:spcBef>
                      <a:spcPct val="50000"/>
                    </a:spcBef>
                  </a:pPr>
                  <a:r>
                    <a:rPr lang="en-AU" sz="800" b="1" dirty="0" smtClean="0">
                      <a:solidFill>
                        <a:schemeClr val="bg1">
                          <a:lumMod val="65000"/>
                        </a:schemeClr>
                      </a:solidFill>
                      <a:latin typeface="Verdana" pitchFamily="34" charset="0"/>
                      <a:cs typeface="Times New Roman" pitchFamily="18" charset="0"/>
                    </a:rPr>
                    <a:t>Best possible physical, mental &amp; social health</a:t>
                  </a:r>
                  <a:endParaRPr lang="en-AU" sz="800" b="1" dirty="0">
                    <a:solidFill>
                      <a:schemeClr val="bg1">
                        <a:lumMod val="65000"/>
                      </a:schemeClr>
                    </a:solidFill>
                    <a:latin typeface="Verdana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62" name="Rectangle 20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326785" y="5027714"/>
                  <a:ext cx="317223" cy="10772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/>
                <a:p>
                  <a:pPr defTabSz="560388"/>
                  <a:r>
                    <a:rPr lang="en-AU" sz="700" b="1" dirty="0">
                      <a:solidFill>
                        <a:srgbClr val="000000"/>
                      </a:solidFill>
                      <a:latin typeface="Verdana" pitchFamily="34" charset="0"/>
                    </a:rPr>
                    <a:t>years</a:t>
                  </a:r>
                  <a:endParaRPr lang="en-AU" sz="700" dirty="0">
                    <a:latin typeface="Verdana" pitchFamily="34" charset="0"/>
                  </a:endParaRPr>
                </a:p>
              </p:txBody>
            </p:sp>
            <p:grpSp>
              <p:nvGrpSpPr>
                <p:cNvPr id="65" name="Group 64"/>
                <p:cNvGrpSpPr/>
                <p:nvPr/>
              </p:nvGrpSpPr>
              <p:grpSpPr>
                <a:xfrm>
                  <a:off x="2353813" y="4850161"/>
                  <a:ext cx="4180163" cy="150897"/>
                  <a:chOff x="2353813" y="4469693"/>
                  <a:chExt cx="4180163" cy="150897"/>
                </a:xfrm>
              </p:grpSpPr>
              <p:sp>
                <p:nvSpPr>
                  <p:cNvPr id="68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6105385" y="4619154"/>
                    <a:ext cx="40666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69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2353813" y="4469693"/>
                    <a:ext cx="4180163" cy="150897"/>
                    <a:chOff x="2989070" y="3538538"/>
                    <a:chExt cx="3228387" cy="307724"/>
                  </a:xfrm>
                </p:grpSpPr>
                <p:sp>
                  <p:nvSpPr>
                    <p:cNvPr id="72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70065" y="3538538"/>
                      <a:ext cx="34664" cy="1200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9</a:t>
                      </a:r>
                      <a:endParaRPr lang="en-AU" sz="500" b="1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73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48128" y="3538538"/>
                      <a:ext cx="69329" cy="1200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10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74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1886" y="3538538"/>
                      <a:ext cx="34664" cy="1200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1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75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83514" y="3538538"/>
                      <a:ext cx="34664" cy="1200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5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76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45600" y="3538538"/>
                      <a:ext cx="34664" cy="1200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6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77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32531" y="3538538"/>
                      <a:ext cx="34664" cy="1200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7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78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36390" y="3538538"/>
                      <a:ext cx="34664" cy="1200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8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79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9070" y="3545498"/>
                      <a:ext cx="35309" cy="1569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0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80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35228" y="3538538"/>
                      <a:ext cx="51997" cy="1569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2 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81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4574" y="3538538"/>
                      <a:ext cx="34664" cy="1200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3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82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68918" y="3545498"/>
                      <a:ext cx="34664" cy="1200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defTabSz="560388"/>
                      <a:r>
                        <a:rPr lang="en-AU" sz="500" b="1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4</a:t>
                      </a:r>
                      <a:endParaRPr lang="en-AU" sz="500" b="1" dirty="0"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83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0575" y="3692525"/>
                      <a:ext cx="0" cy="15081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84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95813" y="3843338"/>
                      <a:ext cx="65405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85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914900" y="3843338"/>
                      <a:ext cx="32226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86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48075" y="3692525"/>
                      <a:ext cx="0" cy="15081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87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43313" y="3843338"/>
                      <a:ext cx="319087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88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65575" y="3692525"/>
                      <a:ext cx="0" cy="15081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89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62400" y="3843338"/>
                      <a:ext cx="32226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90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01963" y="3695450"/>
                      <a:ext cx="0" cy="15081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91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01963" y="3843338"/>
                      <a:ext cx="32385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94" name="Line 4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325813" y="3692525"/>
                      <a:ext cx="0" cy="15081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95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25813" y="3843338"/>
                      <a:ext cx="31750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96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86250" y="3692525"/>
                      <a:ext cx="0" cy="15081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97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84663" y="3843338"/>
                      <a:ext cx="32226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98" name="Line 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49863" y="3692525"/>
                      <a:ext cx="0" cy="15081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99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48275" y="3843338"/>
                      <a:ext cx="32067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100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68950" y="3843338"/>
                      <a:ext cx="31750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101" name="Line 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888038" y="3692525"/>
                      <a:ext cx="0" cy="15081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102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00522" y="3680728"/>
                      <a:ext cx="0" cy="15081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</p:grpSp>
              <p:sp>
                <p:nvSpPr>
                  <p:cNvPr id="70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5676242" y="4545201"/>
                    <a:ext cx="0" cy="7395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1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4906683" y="4541735"/>
                    <a:ext cx="0" cy="7395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/>
                  </a:p>
                </p:txBody>
              </p:sp>
            </p:grpSp>
            <p:sp>
              <p:nvSpPr>
                <p:cNvPr id="66" name="Rectangle 46"/>
                <p:cNvSpPr>
                  <a:spLocks noChangeArrowheads="1"/>
                </p:cNvSpPr>
                <p:nvPr/>
              </p:nvSpPr>
              <p:spPr bwMode="auto">
                <a:xfrm>
                  <a:off x="2572037" y="4007307"/>
                  <a:ext cx="3632635" cy="291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AU" sz="1200" b="1" dirty="0" smtClean="0">
                      <a:solidFill>
                        <a:schemeClr val="bg1">
                          <a:lumMod val="65000"/>
                        </a:schemeClr>
                      </a:solidFill>
                      <a:latin typeface="Verdana" pitchFamily="34" charset="0"/>
                    </a:rPr>
                    <a:t>10 years in the best possible health </a:t>
                  </a:r>
                  <a:endParaRPr lang="en-AU" sz="1200" b="1" dirty="0">
                    <a:solidFill>
                      <a:schemeClr val="bg1">
                        <a:lumMod val="65000"/>
                      </a:schemeClr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508321" y="4006424"/>
                  <a:ext cx="1028986" cy="2911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b="1" dirty="0" smtClean="0">
                      <a:solidFill>
                        <a:schemeClr val="bg1">
                          <a:lumMod val="65000"/>
                        </a:schemeClr>
                      </a:solidFill>
                      <a:latin typeface="Verdana" pitchFamily="34" charset="0"/>
                    </a:rPr>
                    <a:t>Choice 2:</a:t>
                  </a: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723014" y="4776426"/>
                <a:ext cx="5964865" cy="1324938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2371060" y="2083981"/>
              <a:ext cx="3723392" cy="28707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051" name="Group 2050"/>
          <p:cNvGrpSpPr/>
          <p:nvPr/>
        </p:nvGrpSpPr>
        <p:grpSpPr>
          <a:xfrm>
            <a:off x="6190077" y="2339395"/>
            <a:ext cx="2783802" cy="1576955"/>
            <a:chOff x="6190077" y="2158420"/>
            <a:chExt cx="2783802" cy="1576955"/>
          </a:xfrm>
        </p:grpSpPr>
        <p:cxnSp>
          <p:nvCxnSpPr>
            <p:cNvPr id="49" name="Straight Arrow Connector 48"/>
            <p:cNvCxnSpPr/>
            <p:nvPr/>
          </p:nvCxnSpPr>
          <p:spPr>
            <a:xfrm flipH="1">
              <a:off x="6190077" y="2562447"/>
              <a:ext cx="727366" cy="11729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48" name="TextBox 2047"/>
            <p:cNvSpPr txBox="1"/>
            <p:nvPr/>
          </p:nvSpPr>
          <p:spPr>
            <a:xfrm>
              <a:off x="6580775" y="2158420"/>
              <a:ext cx="2393104" cy="553998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1000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This blue bar always represents 10 years in your present health.</a:t>
              </a:r>
              <a:endParaRPr lang="en-AU" sz="1000" b="1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892353" y="5111833"/>
            <a:ext cx="2913266" cy="1603285"/>
            <a:chOff x="6190077" y="3735375"/>
            <a:chExt cx="2913266" cy="1603285"/>
          </a:xfrm>
        </p:grpSpPr>
        <p:cxnSp>
          <p:nvCxnSpPr>
            <p:cNvPr id="111" name="Straight Arrow Connector 110"/>
            <p:cNvCxnSpPr/>
            <p:nvPr/>
          </p:nvCxnSpPr>
          <p:spPr>
            <a:xfrm flipH="1" flipV="1">
              <a:off x="6190077" y="3735375"/>
              <a:ext cx="838044" cy="10492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TextBox 111"/>
            <p:cNvSpPr txBox="1"/>
            <p:nvPr/>
          </p:nvSpPr>
          <p:spPr>
            <a:xfrm>
              <a:off x="6710239" y="4784662"/>
              <a:ext cx="2393104" cy="553998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1000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This pink bar will represent 10 years or less in the best possible health.</a:t>
              </a:r>
              <a:endParaRPr lang="en-AU" sz="1000" b="1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425320" y="3997784"/>
            <a:ext cx="1196552" cy="193899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Later </a:t>
            </a:r>
            <a:r>
              <a:rPr lang="en-A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in the survey you will be able to click on </a:t>
            </a:r>
            <a:r>
              <a:rPr lang="en-AU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either </a:t>
            </a:r>
            <a:r>
              <a:rPr lang="en-A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bar to </a:t>
            </a:r>
            <a:r>
              <a:rPr lang="en-AU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choose between them, and mousing over them will bring up their details.</a:t>
            </a:r>
            <a:endParaRPr lang="en-AU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15" name="Straight Arrow Connector 114"/>
          <p:cNvCxnSpPr>
            <a:stCxn id="114" idx="3"/>
          </p:cNvCxnSpPr>
          <p:nvPr/>
        </p:nvCxnSpPr>
        <p:spPr>
          <a:xfrm>
            <a:off x="1621872" y="4967280"/>
            <a:ext cx="2398412" cy="286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1621872" y="3916350"/>
            <a:ext cx="2172418" cy="549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904469" y="1015956"/>
            <a:ext cx="2040749" cy="1631216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265113"/>
            <a:r>
              <a:rPr lang="en-AU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Our avatar will talk you through the questions, please listen to him as he has important information for you. </a:t>
            </a:r>
            <a:br>
              <a:rPr lang="en-AU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AU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 you need him to repeat what he’s said, hover over him and click on the 	button when he has finished talking.</a:t>
            </a:r>
            <a:endParaRPr lang="en-AU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21" name="Straight Arrow Connector 120"/>
          <p:cNvCxnSpPr>
            <a:stCxn id="120" idx="3"/>
          </p:cNvCxnSpPr>
          <p:nvPr/>
        </p:nvCxnSpPr>
        <p:spPr>
          <a:xfrm flipV="1">
            <a:off x="2945218" y="1659842"/>
            <a:ext cx="1639617" cy="171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9" name="Action Button: Forward or Next 2058">
            <a:hlinkClick r:id="" action="ppaction://noaction" highlightClick="1"/>
          </p:cNvPr>
          <p:cNvSpPr/>
          <p:nvPr/>
        </p:nvSpPr>
        <p:spPr>
          <a:xfrm>
            <a:off x="1005570" y="2272374"/>
            <a:ext cx="200415" cy="185745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6" name="TextBox 125"/>
          <p:cNvSpPr txBox="1"/>
          <p:nvPr/>
        </p:nvSpPr>
        <p:spPr>
          <a:xfrm>
            <a:off x="3354356" y="53395"/>
            <a:ext cx="2393104" cy="27699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INSTRUCTIONS</a:t>
            </a:r>
            <a:endParaRPr lang="en-A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36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</a:t>
            </a:r>
            <a:r>
              <a:rPr lang="en-US" sz="1400" b="1" i="1" dirty="0"/>
              <a:t>9 years </a:t>
            </a:r>
            <a:r>
              <a:rPr lang="en-US" sz="1400" b="1" i="1" dirty="0" smtClean="0"/>
              <a:t>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1 year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9 years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6107439" y="4235626"/>
            <a:ext cx="404609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5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6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9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100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9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10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6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7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7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8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22452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8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and 6 months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1 year and 6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8 years  and 6 months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5899832" y="4235626"/>
            <a:ext cx="612216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9420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8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2 years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8 years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5697003" y="4235626"/>
            <a:ext cx="815045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9420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And would you prefer to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7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and 6 months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2 years and 6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/>
              <a:t>7</a:t>
            </a:r>
            <a:r>
              <a:rPr lang="en-AU" sz="1400" dirty="0" smtClean="0"/>
              <a:t> years and 6 months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5486672" y="4235626"/>
            <a:ext cx="1025376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9420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Okay so how ‘bout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7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3 years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7 years in the best possible health</a:t>
            </a:r>
            <a:endParaRPr lang="en-AU" sz="1400" dirty="0"/>
          </a:p>
          <a:p>
            <a:endParaRPr lang="en-AU" sz="1400" dirty="0"/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26" name="Rectangle 2"/>
          <p:cNvSpPr>
            <a:spLocks noChangeArrowheads="1"/>
          </p:cNvSpPr>
          <p:nvPr/>
        </p:nvSpPr>
        <p:spPr bwMode="auto">
          <a:xfrm>
            <a:off x="5258678" y="4235626"/>
            <a:ext cx="1253369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420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Okay good, now 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6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and 6 months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3 years and 6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6 years  and 6 months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5135526" y="4235626"/>
            <a:ext cx="1376522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Now please choose between living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living for 6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4 years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6 years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4847407" y="4235626"/>
            <a:ext cx="1664642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Now please choose between living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5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and 6 months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4 years and 6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/>
              <a:t>5</a:t>
            </a:r>
            <a:r>
              <a:rPr lang="en-AU" sz="1400" dirty="0" smtClean="0"/>
              <a:t> years  and 6 months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4644008" y="4235626"/>
            <a:ext cx="1868040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And would you prefer to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5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5 years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/>
              <a:t>5</a:t>
            </a:r>
            <a:r>
              <a:rPr lang="en-AU" sz="1400" dirty="0" smtClean="0"/>
              <a:t> years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4464424" y="4235626"/>
            <a:ext cx="2047624" cy="578421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Okay so how ‘bout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4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and 6 months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5 years and 6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4 years  and 6 months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4249271" y="4235626"/>
            <a:ext cx="2262777" cy="578421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7770" y="314324"/>
            <a:ext cx="8215064" cy="6067425"/>
          </a:xfrm>
        </p:spPr>
        <p:txBody>
          <a:bodyPr>
            <a:normAutofit/>
          </a:bodyPr>
          <a:lstStyle/>
          <a:p>
            <a:pPr algn="l"/>
            <a:endParaRPr lang="en-AU" sz="2400" dirty="0">
              <a:solidFill>
                <a:schemeClr val="tx1"/>
              </a:solidFill>
            </a:endParaRPr>
          </a:p>
          <a:p>
            <a:pPr algn="l"/>
            <a:r>
              <a:rPr lang="en-US" sz="1400" b="1" i="1" dirty="0">
                <a:solidFill>
                  <a:schemeClr val="tx1"/>
                </a:solidFill>
              </a:rPr>
              <a:t>Hi there. I’m going to ask you about how much you value your </a:t>
            </a:r>
            <a:r>
              <a:rPr lang="en-US" sz="1400" b="1" i="1" dirty="0" smtClean="0">
                <a:solidFill>
                  <a:schemeClr val="tx1"/>
                </a:solidFill>
              </a:rPr>
              <a:t>present health</a:t>
            </a:r>
            <a:r>
              <a:rPr lang="en-US" sz="1400" b="1" i="1" dirty="0">
                <a:solidFill>
                  <a:schemeClr val="tx1"/>
                </a:solidFill>
              </a:rPr>
              <a:t>. The purpose of </a:t>
            </a:r>
            <a:r>
              <a:rPr lang="en-US" sz="1400" b="1" i="1" dirty="0" smtClean="0">
                <a:solidFill>
                  <a:schemeClr val="tx1"/>
                </a:solidFill>
              </a:rPr>
              <a:t>these </a:t>
            </a:r>
            <a:r>
              <a:rPr lang="en-US" sz="1400" b="1" i="1" dirty="0">
                <a:solidFill>
                  <a:schemeClr val="tx1"/>
                </a:solidFill>
              </a:rPr>
              <a:t>questions</a:t>
            </a:r>
            <a:r>
              <a:rPr lang="en-US" sz="1400" b="1" i="1" dirty="0" smtClean="0">
                <a:solidFill>
                  <a:schemeClr val="tx1"/>
                </a:solidFill>
              </a:rPr>
              <a:t> is to explore how </a:t>
            </a:r>
            <a:r>
              <a:rPr lang="en-US" sz="1400" b="1" i="1" dirty="0">
                <a:solidFill>
                  <a:schemeClr val="tx1"/>
                </a:solidFill>
              </a:rPr>
              <a:t>much time </a:t>
            </a:r>
            <a:r>
              <a:rPr lang="en-US" sz="1400" b="1" i="1" dirty="0" smtClean="0">
                <a:solidFill>
                  <a:schemeClr val="tx1"/>
                </a:solidFill>
              </a:rPr>
              <a:t>you would </a:t>
            </a:r>
            <a:r>
              <a:rPr lang="en-US" sz="1400" b="1" i="1" dirty="0">
                <a:solidFill>
                  <a:schemeClr val="tx1"/>
                </a:solidFill>
              </a:rPr>
              <a:t>sacrifice to improve </a:t>
            </a:r>
            <a:r>
              <a:rPr lang="en-US" sz="1400" b="1" i="1" dirty="0" smtClean="0">
                <a:solidFill>
                  <a:schemeClr val="tx1"/>
                </a:solidFill>
              </a:rPr>
              <a:t>your health.</a:t>
            </a:r>
          </a:p>
          <a:p>
            <a:pPr algn="l"/>
            <a:endParaRPr lang="en-AU" sz="1400" b="1" i="1" dirty="0">
              <a:solidFill>
                <a:schemeClr val="tx1"/>
              </a:solidFill>
            </a:endParaRPr>
          </a:p>
          <a:p>
            <a:pPr algn="l"/>
            <a:r>
              <a:rPr lang="en-US" sz="1400" b="1" i="1" dirty="0">
                <a:solidFill>
                  <a:schemeClr val="tx1"/>
                </a:solidFill>
              </a:rPr>
              <a:t> I’m here to help make it clear and easy for you to understand. </a:t>
            </a:r>
            <a:endParaRPr lang="en-AU" sz="1400" b="1" i="1" dirty="0">
              <a:solidFill>
                <a:schemeClr val="tx1"/>
              </a:solidFill>
            </a:endParaRPr>
          </a:p>
          <a:p>
            <a:pPr algn="l"/>
            <a:r>
              <a:rPr lang="en-US" sz="1400" b="1" i="1" dirty="0">
                <a:solidFill>
                  <a:schemeClr val="tx1"/>
                </a:solidFill>
              </a:rPr>
              <a:t> 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algn="l"/>
            <a:r>
              <a:rPr lang="en-AU" sz="1400" b="1" i="1" dirty="0" smtClean="0">
                <a:solidFill>
                  <a:schemeClr val="tx1"/>
                </a:solidFill>
              </a:rPr>
              <a:t>Are you ready to get started?</a:t>
            </a:r>
            <a:r>
              <a:rPr lang="en-US" sz="1400" b="1" i="1" dirty="0">
                <a:solidFill>
                  <a:schemeClr val="tx1"/>
                </a:solidFill>
              </a:rPr>
              <a:t> </a:t>
            </a:r>
            <a:endParaRPr lang="en-AU" sz="1400" b="1" i="1" dirty="0">
              <a:solidFill>
                <a:schemeClr val="tx1"/>
              </a:solidFill>
            </a:endParaRPr>
          </a:p>
          <a:p>
            <a:pPr lvl="0" algn="l"/>
            <a:r>
              <a:rPr lang="en-US" sz="1400" b="1" i="1" dirty="0" smtClean="0">
                <a:solidFill>
                  <a:schemeClr val="tx1"/>
                </a:solidFill>
              </a:rPr>
              <a:t>Press the &lt;next&gt; button to continue.</a:t>
            </a:r>
            <a:endParaRPr lang="en-AU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35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And would you prefer to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4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6 years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4 years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4034118" y="4235627"/>
            <a:ext cx="2477930" cy="584308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Okay how ‘bout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3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and 6 months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6 years and 6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3 years  and 6 months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3818965" y="4235626"/>
            <a:ext cx="2693083" cy="578421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Now please choose between living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3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7 years less.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3years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3617259" y="4235626"/>
            <a:ext cx="2894789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Okay how ‘bout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2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and 6 months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7 years and 6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2 years  and 6 months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3429000" y="4235626"/>
            <a:ext cx="3083048" cy="578421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/>
          <p:nvPr/>
        </p:nvGrpSpPr>
        <p:grpSpPr>
          <a:xfrm>
            <a:off x="2366543" y="2346327"/>
            <a:ext cx="4165518" cy="859224"/>
            <a:chOff x="2160521" y="900434"/>
            <a:chExt cx="4165518" cy="859224"/>
          </a:xfrm>
        </p:grpSpPr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2597653" y="900434"/>
              <a:ext cx="304621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AU" sz="1200" b="1" dirty="0" smtClean="0">
                  <a:latin typeface="Verdana" pitchFamily="34" charset="0"/>
                </a:rPr>
                <a:t>10 years in your present health</a:t>
              </a:r>
              <a:endParaRPr lang="en-AU" sz="1200" b="1" dirty="0">
                <a:latin typeface="Verdana" pitchFamily="34" charset="0"/>
              </a:endParaRPr>
            </a:p>
          </p:txBody>
        </p:sp>
        <p:grpSp>
          <p:nvGrpSpPr>
            <p:cNvPr id="3" name="Group 61"/>
            <p:cNvGrpSpPr>
              <a:grpSpLocks/>
            </p:cNvGrpSpPr>
            <p:nvPr/>
          </p:nvGrpSpPr>
          <p:grpSpPr bwMode="auto">
            <a:xfrm>
              <a:off x="2160521" y="1130371"/>
              <a:ext cx="4165518" cy="629287"/>
              <a:chOff x="3135313" y="4878354"/>
              <a:chExt cx="3244620" cy="629379"/>
            </a:xfrm>
          </p:grpSpPr>
          <p:sp>
            <p:nvSpPr>
              <p:cNvPr id="45" name="Rectangle 2"/>
              <p:cNvSpPr>
                <a:spLocks noChangeArrowheads="1"/>
              </p:cNvSpPr>
              <p:nvPr/>
            </p:nvSpPr>
            <p:spPr bwMode="auto">
              <a:xfrm>
                <a:off x="3135313" y="4878354"/>
                <a:ext cx="3244620" cy="62937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lIns="56104" tIns="28052" rIns="56104" bIns="28052" anchor="ctr"/>
              <a:lstStyle/>
              <a:p>
                <a:pPr algn="ctr" defTabSz="560388">
                  <a:spcBef>
                    <a:spcPct val="50000"/>
                  </a:spcBef>
                  <a:defRPr/>
                </a:pPr>
                <a:r>
                  <a:rPr lang="en-US" sz="800">
                    <a:latin typeface="Verdana" pitchFamily="34" charset="0"/>
                    <a:cs typeface="Times New Roman" pitchFamily="18" charset="0"/>
                  </a:rPr>
                  <a:t>                                          </a:t>
                </a:r>
              </a:p>
            </p:txBody>
          </p:sp>
          <p:sp>
            <p:nvSpPr>
              <p:cNvPr id="46" name="Rectangle 46"/>
              <p:cNvSpPr>
                <a:spLocks noChangeArrowheads="1"/>
              </p:cNvSpPr>
              <p:nvPr/>
            </p:nvSpPr>
            <p:spPr bwMode="auto">
              <a:xfrm>
                <a:off x="3638938" y="4992959"/>
                <a:ext cx="2307729" cy="246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AU" sz="1000" dirty="0">
                  <a:latin typeface="Verdana" pitchFamily="34" charset="0"/>
                </a:endParaRPr>
              </a:p>
            </p:txBody>
          </p:sp>
        </p:grp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42" name="Rectangle 46"/>
          <p:cNvSpPr>
            <a:spLocks noChangeArrowheads="1"/>
          </p:cNvSpPr>
          <p:nvPr/>
        </p:nvSpPr>
        <p:spPr bwMode="auto">
          <a:xfrm>
            <a:off x="2749205" y="4007308"/>
            <a:ext cx="40534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2 years in the best possible health</a:t>
            </a:r>
            <a:endParaRPr lang="en-AU" sz="1200" b="1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2 </a:t>
            </a:r>
            <a:r>
              <a:rPr lang="en-US" sz="1400" b="1" i="1" dirty="0"/>
              <a:t>years </a:t>
            </a:r>
            <a:r>
              <a:rPr lang="en-US" sz="1400" b="1" i="1" dirty="0" smtClean="0"/>
              <a:t>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8 years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2 years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3213847" y="4235626"/>
            <a:ext cx="3298201" cy="578421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50" name="Rounded Rectangular Callout 49"/>
          <p:cNvSpPr/>
          <p:nvPr/>
        </p:nvSpPr>
        <p:spPr>
          <a:xfrm>
            <a:off x="6557048" y="4214195"/>
            <a:ext cx="449808" cy="261255"/>
          </a:xfrm>
          <a:prstGeom prst="wedgeRoundRectCallout">
            <a:avLst>
              <a:gd name="adj1" fmla="val -179370"/>
              <a:gd name="adj2" fmla="val 91869"/>
              <a:gd name="adj3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800" b="1" dirty="0" smtClean="0">
                <a:solidFill>
                  <a:schemeClr val="tx1"/>
                </a:solidFill>
                <a:latin typeface="Verdana" pitchFamily="34" charset="0"/>
              </a:rPr>
              <a:t>Death</a:t>
            </a:r>
            <a:endParaRPr lang="en-AU" sz="8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2" name="Rounded Rectangular Callout 51"/>
          <p:cNvSpPr/>
          <p:nvPr/>
        </p:nvSpPr>
        <p:spPr>
          <a:xfrm>
            <a:off x="1063256" y="4348608"/>
            <a:ext cx="1132480" cy="655865"/>
          </a:xfrm>
          <a:prstGeom prst="wedgeRoundRectCallout">
            <a:avLst>
              <a:gd name="adj1" fmla="val 69543"/>
              <a:gd name="adj2" fmla="val -27347"/>
              <a:gd name="adj3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 defTabSz="560388">
              <a:lnSpc>
                <a:spcPts val="1300"/>
              </a:lnSpc>
              <a:spcBef>
                <a:spcPct val="50000"/>
              </a:spcBef>
            </a:pPr>
            <a:r>
              <a:rPr lang="en-AU" sz="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Best possible physical, mental &amp; social health</a:t>
            </a:r>
            <a:endParaRPr lang="en-AU" sz="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55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56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59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60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1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2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8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9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0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1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2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3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4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5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6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7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8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9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0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1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2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3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4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5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6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7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8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93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8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Now 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1 year and 6 months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8 years and 6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1 year and 6 months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2998695" y="4235626"/>
            <a:ext cx="3513354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1 year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9 years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1 year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2796989" y="4235627"/>
            <a:ext cx="3715060" cy="584308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45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6 months in </a:t>
            </a:r>
            <a:r>
              <a:rPr lang="en-US" sz="1400" b="1" i="1" dirty="0"/>
              <a:t>the best possible health, effectively choosing to live </a:t>
            </a:r>
            <a:r>
              <a:rPr lang="en-US" sz="1400" b="1" i="1" dirty="0" smtClean="0"/>
              <a:t>9 years and 6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6 months in the best possible health </a:t>
            </a:r>
            <a:r>
              <a:rPr lang="en-AU" sz="1400" dirty="0" smtClean="0">
                <a:sym typeface="Wingdings" pitchFamily="2" charset="2"/>
              </a:rPr>
              <a:t> I recommend that you consult your doctor or ring Lifeline </a:t>
            </a:r>
            <a:r>
              <a:rPr lang="en-AU" sz="1400" smtClean="0">
                <a:sym typeface="Wingdings" pitchFamily="2" charset="2"/>
              </a:rPr>
              <a:t>on…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2608729" y="4235627"/>
            <a:ext cx="3903320" cy="578420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/>
          <p:nvPr/>
        </p:nvGrpSpPr>
        <p:grpSpPr>
          <a:xfrm>
            <a:off x="2803675" y="2346327"/>
            <a:ext cx="3172150" cy="590746"/>
            <a:chOff x="2597653" y="900434"/>
            <a:chExt cx="3172150" cy="590746"/>
          </a:xfrm>
        </p:grpSpPr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2597653" y="900434"/>
              <a:ext cx="304621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AU" sz="1200" b="1" dirty="0" smtClean="0">
                  <a:latin typeface="Verdana" pitchFamily="34" charset="0"/>
                </a:rPr>
                <a:t>10 years in your present health</a:t>
              </a:r>
              <a:endParaRPr lang="en-AU" sz="1200" b="1" dirty="0">
                <a:latin typeface="Verdana" pitchFamily="34" charset="0"/>
              </a:endParaRP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2807087" y="1244959"/>
              <a:ext cx="296271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42" name="Rectangle 46"/>
          <p:cNvSpPr>
            <a:spLocks noChangeArrowheads="1"/>
          </p:cNvSpPr>
          <p:nvPr/>
        </p:nvSpPr>
        <p:spPr bwMode="auto">
          <a:xfrm>
            <a:off x="2840570" y="4003295"/>
            <a:ext cx="40534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Immediate death</a:t>
            </a:r>
            <a:endParaRPr lang="en-AU" sz="1200" b="1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would you rather be dead?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Immediate death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2353235" y="4235627"/>
            <a:ext cx="4158814" cy="578420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9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9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9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0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9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26" name="Rectangle 2"/>
          <p:cNvSpPr>
            <a:spLocks noChangeArrowheads="1"/>
          </p:cNvSpPr>
          <p:nvPr/>
        </p:nvSpPr>
        <p:spPr bwMode="auto">
          <a:xfrm>
            <a:off x="2338916" y="2601302"/>
            <a:ext cx="4158814" cy="5784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90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Box 89"/>
          <p:cNvSpPr txBox="1"/>
          <p:nvPr/>
        </p:nvSpPr>
        <p:spPr>
          <a:xfrm>
            <a:off x="998675" y="2684398"/>
            <a:ext cx="603712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I recommend that you consult your doctor or ring Lifeline on 13 11 14</a:t>
            </a:r>
            <a:endParaRPr lang="en-AU" sz="1400" b="1" i="1" dirty="0"/>
          </a:p>
        </p:txBody>
      </p:sp>
    </p:spTree>
    <p:extLst>
      <p:ext uri="{BB962C8B-B14F-4D97-AF65-F5344CB8AC3E}">
        <p14:creationId xmlns:p14="http://schemas.microsoft.com/office/powerpoint/2010/main" val="40198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507" y="1222744"/>
            <a:ext cx="8039544" cy="30162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/>
              <a:t>How does your present health compare with the best health possible?</a:t>
            </a:r>
            <a:endParaRPr lang="en-AU" sz="1400" b="1" i="1" dirty="0"/>
          </a:p>
          <a:p>
            <a:r>
              <a:rPr lang="en-US" sz="1400" b="1" i="1" dirty="0"/>
              <a:t> </a:t>
            </a:r>
            <a:endParaRPr lang="en-AU" sz="1400" b="1" i="1" dirty="0"/>
          </a:p>
          <a:p>
            <a:r>
              <a:rPr lang="en-US" sz="1400" b="1" i="1" dirty="0"/>
              <a:t>The best health possible means you</a:t>
            </a:r>
            <a:r>
              <a:rPr lang="en-US" sz="1400" b="1" i="1" dirty="0" smtClean="0"/>
              <a:t> have </a:t>
            </a:r>
            <a:r>
              <a:rPr lang="en-US" sz="1400" b="1" i="1" dirty="0"/>
              <a:t>an extraordinary sense of wellbeing with NO symptoms or impediments at all. Your physical health</a:t>
            </a:r>
            <a:r>
              <a:rPr lang="en-US" sz="1400" b="1" i="1" dirty="0" smtClean="0"/>
              <a:t> is </a:t>
            </a:r>
            <a:r>
              <a:rPr lang="en-US" sz="1400" b="1" i="1" dirty="0"/>
              <a:t>excellent</a:t>
            </a:r>
            <a:r>
              <a:rPr lang="en-US" sz="1400" b="1" i="1" dirty="0" smtClean="0"/>
              <a:t> – </a:t>
            </a:r>
            <a:r>
              <a:rPr lang="en-US" sz="1400" b="1" i="1" dirty="0"/>
              <a:t>you</a:t>
            </a:r>
            <a:r>
              <a:rPr lang="en-US" sz="1400" b="1" i="1" dirty="0" smtClean="0"/>
              <a:t> have </a:t>
            </a:r>
            <a:r>
              <a:rPr lang="en-US" sz="1400" b="1" i="1" dirty="0"/>
              <a:t>no pain or discomfort. Your hearing, vision and speech</a:t>
            </a:r>
            <a:r>
              <a:rPr lang="en-US" sz="1400" b="1" i="1" dirty="0" smtClean="0"/>
              <a:t> are </a:t>
            </a:r>
            <a:r>
              <a:rPr lang="en-US" sz="1400" b="1" i="1" dirty="0"/>
              <a:t>perfect. Your energy, strength and flexibility</a:t>
            </a:r>
            <a:r>
              <a:rPr lang="en-US" sz="1400" b="1" i="1" dirty="0" smtClean="0"/>
              <a:t> are </a:t>
            </a:r>
            <a:r>
              <a:rPr lang="en-US" sz="1400" b="1" i="1" dirty="0"/>
              <a:t>at their peak. Mentally you</a:t>
            </a:r>
            <a:r>
              <a:rPr lang="en-US" sz="1400" b="1" i="1" dirty="0" smtClean="0"/>
              <a:t> are </a:t>
            </a:r>
            <a:r>
              <a:rPr lang="en-US" sz="1400" b="1" i="1" dirty="0"/>
              <a:t>happy, enthusiastic, and confident and you</a:t>
            </a:r>
            <a:r>
              <a:rPr lang="en-US" sz="1400" b="1" i="1" dirty="0" smtClean="0"/>
              <a:t> have </a:t>
            </a:r>
            <a:r>
              <a:rPr lang="en-US" sz="1400" b="1" i="1" dirty="0"/>
              <a:t>a high self esteem. </a:t>
            </a:r>
            <a:r>
              <a:rPr lang="en-US" sz="1400" b="1" i="1" dirty="0" smtClean="0"/>
              <a:t>You’re never sad</a:t>
            </a:r>
            <a:r>
              <a:rPr lang="en-US" sz="1400" b="1" i="1" dirty="0"/>
              <a:t>, depressed, worried or anxious. And to top it off, you</a:t>
            </a:r>
            <a:r>
              <a:rPr lang="en-US" sz="1400" b="1" i="1" dirty="0" smtClean="0"/>
              <a:t> have </a:t>
            </a:r>
            <a:r>
              <a:rPr lang="en-US" sz="1400" b="1" i="1" dirty="0"/>
              <a:t>excellent social and family relationships. It simply</a:t>
            </a:r>
            <a:r>
              <a:rPr lang="en-US" sz="1400" b="1" i="1" dirty="0" smtClean="0"/>
              <a:t> can’t get </a:t>
            </a:r>
            <a:r>
              <a:rPr lang="en-US" sz="1400" b="1" i="1" dirty="0"/>
              <a:t>any better than</a:t>
            </a:r>
            <a:r>
              <a:rPr lang="en-US" sz="1400" b="1" i="1" dirty="0" smtClean="0"/>
              <a:t> this.</a:t>
            </a:r>
            <a:endParaRPr lang="en-AU" sz="1400" b="1" i="1" dirty="0"/>
          </a:p>
          <a:p>
            <a:r>
              <a:rPr lang="en-US" sz="1400" b="1" i="1" dirty="0"/>
              <a:t> </a:t>
            </a:r>
            <a:endParaRPr lang="en-AU" sz="1400" b="1" i="1" dirty="0"/>
          </a:p>
          <a:p>
            <a:r>
              <a:rPr lang="en-US" sz="1400" b="1" i="1" dirty="0"/>
              <a:t>So how does you present health compare?</a:t>
            </a:r>
            <a:endParaRPr lang="en-AU" sz="1400" b="1" i="1" dirty="0"/>
          </a:p>
          <a:p>
            <a:r>
              <a:rPr lang="en-US" sz="1400" dirty="0"/>
              <a:t> </a:t>
            </a:r>
            <a:endParaRPr lang="en-AU" sz="1400" dirty="0"/>
          </a:p>
          <a:p>
            <a:r>
              <a:rPr lang="en-US" sz="1400" dirty="0"/>
              <a:t>I believe my present health is…</a:t>
            </a:r>
            <a:endParaRPr lang="en-AU" sz="1400" dirty="0"/>
          </a:p>
          <a:p>
            <a:r>
              <a:rPr lang="en-US" sz="1400" dirty="0"/>
              <a:t> </a:t>
            </a:r>
            <a:endParaRPr lang="en-A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400" dirty="0"/>
              <a:t>the best health possible </a:t>
            </a:r>
            <a:endParaRPr lang="en-US" sz="1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400" i="1" dirty="0" smtClean="0"/>
              <a:t>less </a:t>
            </a:r>
            <a:r>
              <a:rPr lang="en-US" sz="1400" i="1" dirty="0"/>
              <a:t>than</a:t>
            </a:r>
            <a:r>
              <a:rPr lang="en-US" sz="1400" dirty="0"/>
              <a:t> the best health </a:t>
            </a:r>
            <a:r>
              <a:rPr lang="en-US" sz="1400" dirty="0" smtClean="0"/>
              <a:t>possible</a:t>
            </a:r>
            <a:endParaRPr lang="en-AU" sz="1100" i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99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6071" y="914810"/>
            <a:ext cx="4881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 i="1" dirty="0" smtClean="0"/>
              <a:t>Thanks for completing this section and that’s all from me. please give me some feedback about how easy or difficult you found my questions.</a:t>
            </a:r>
            <a:endParaRPr lang="en-AU" sz="1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520032" y="2499305"/>
            <a:ext cx="4881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i="1" dirty="0" smtClean="0"/>
              <a:t>How difficult did you find the questions  about living in your present health or the best possible health?</a:t>
            </a:r>
            <a:endParaRPr lang="en-AU" sz="1400" b="1" i="1" dirty="0"/>
          </a:p>
        </p:txBody>
      </p:sp>
      <p:sp>
        <p:nvSpPr>
          <p:cNvPr id="4" name="Line 53"/>
          <p:cNvSpPr>
            <a:spLocks noChangeShapeType="1"/>
          </p:cNvSpPr>
          <p:nvPr/>
        </p:nvSpPr>
        <p:spPr bwMode="auto">
          <a:xfrm>
            <a:off x="5487337" y="3641793"/>
            <a:ext cx="40666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1735765" y="3492333"/>
            <a:ext cx="4180163" cy="154311"/>
            <a:chOff x="2989070" y="3538538"/>
            <a:chExt cx="3228387" cy="314686"/>
          </a:xfrm>
        </p:grpSpPr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6148128" y="3538538"/>
              <a:ext cx="69329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 smtClean="0">
                  <a:solidFill>
                    <a:srgbClr val="000000"/>
                  </a:solidFill>
                  <a:latin typeface="Verdana" pitchFamily="34" charset="0"/>
                </a:rPr>
                <a:t>10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7" name="Rectangle 23"/>
            <p:cNvSpPr>
              <a:spLocks noChangeArrowheads="1"/>
            </p:cNvSpPr>
            <p:nvPr/>
          </p:nvSpPr>
          <p:spPr bwMode="auto">
            <a:xfrm>
              <a:off x="3311886" y="3538538"/>
              <a:ext cx="50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8" name="Rectangle 25"/>
            <p:cNvSpPr>
              <a:spLocks noChangeArrowheads="1"/>
            </p:cNvSpPr>
            <p:nvPr/>
          </p:nvSpPr>
          <p:spPr bwMode="auto">
            <a:xfrm>
              <a:off x="4945600" y="3538538"/>
              <a:ext cx="34664" cy="12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>
                  <a:solidFill>
                    <a:srgbClr val="000000"/>
                  </a:solidFill>
                  <a:latin typeface="Verdana" pitchFamily="34" charset="0"/>
                </a:rPr>
                <a:t>6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9" name="Rectangle 26"/>
            <p:cNvSpPr>
              <a:spLocks noChangeArrowheads="1"/>
            </p:cNvSpPr>
            <p:nvPr/>
          </p:nvSpPr>
          <p:spPr bwMode="auto">
            <a:xfrm>
              <a:off x="5232531" y="3538538"/>
              <a:ext cx="50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5536390" y="3538538"/>
              <a:ext cx="34664" cy="12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>
                  <a:solidFill>
                    <a:srgbClr val="000000"/>
                  </a:solidFill>
                  <a:latin typeface="Verdana" pitchFamily="34" charset="0"/>
                </a:rPr>
                <a:t>8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11" name="Rectangle 28"/>
            <p:cNvSpPr>
              <a:spLocks noChangeArrowheads="1"/>
            </p:cNvSpPr>
            <p:nvPr/>
          </p:nvSpPr>
          <p:spPr bwMode="auto">
            <a:xfrm>
              <a:off x="2989070" y="3545498"/>
              <a:ext cx="35309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560388"/>
              <a:r>
                <a:rPr lang="en-AU" sz="500" b="1" dirty="0">
                  <a:solidFill>
                    <a:srgbClr val="000000"/>
                  </a:solidFill>
                  <a:latin typeface="Verdana" pitchFamily="34" charset="0"/>
                </a:rPr>
                <a:t>0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12" name="Rectangle 29"/>
            <p:cNvSpPr>
              <a:spLocks noChangeArrowheads="1"/>
            </p:cNvSpPr>
            <p:nvPr/>
          </p:nvSpPr>
          <p:spPr bwMode="auto">
            <a:xfrm>
              <a:off x="3635228" y="3538538"/>
              <a:ext cx="51997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 smtClean="0">
                  <a:solidFill>
                    <a:srgbClr val="000000"/>
                  </a:solidFill>
                  <a:latin typeface="Verdana" pitchFamily="34" charset="0"/>
                </a:rPr>
                <a:t>2 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13" name="Rectangle 31"/>
            <p:cNvSpPr>
              <a:spLocks noChangeArrowheads="1"/>
            </p:cNvSpPr>
            <p:nvPr/>
          </p:nvSpPr>
          <p:spPr bwMode="auto">
            <a:xfrm>
              <a:off x="4268918" y="3545498"/>
              <a:ext cx="34664" cy="12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>
                  <a:solidFill>
                    <a:srgbClr val="000000"/>
                  </a:solidFill>
                  <a:latin typeface="Verdana" pitchFamily="34" charset="0"/>
                </a:rPr>
                <a:t>4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14" name="Line 32"/>
            <p:cNvSpPr>
              <a:spLocks noChangeShapeType="1"/>
            </p:cNvSpPr>
            <p:nvPr/>
          </p:nvSpPr>
          <p:spPr bwMode="auto">
            <a:xfrm>
              <a:off x="4600575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5" name="Line 33"/>
            <p:cNvSpPr>
              <a:spLocks noChangeShapeType="1"/>
            </p:cNvSpPr>
            <p:nvPr/>
          </p:nvSpPr>
          <p:spPr bwMode="auto">
            <a:xfrm>
              <a:off x="4595813" y="3843338"/>
              <a:ext cx="6540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6" name="Line 36"/>
            <p:cNvSpPr>
              <a:spLocks noChangeShapeType="1"/>
            </p:cNvSpPr>
            <p:nvPr/>
          </p:nvSpPr>
          <p:spPr bwMode="auto">
            <a:xfrm>
              <a:off x="4914900" y="3843338"/>
              <a:ext cx="3222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7" name="Line 37"/>
            <p:cNvSpPr>
              <a:spLocks noChangeShapeType="1"/>
            </p:cNvSpPr>
            <p:nvPr/>
          </p:nvSpPr>
          <p:spPr bwMode="auto">
            <a:xfrm>
              <a:off x="3648075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8" name="Line 38"/>
            <p:cNvSpPr>
              <a:spLocks noChangeShapeType="1"/>
            </p:cNvSpPr>
            <p:nvPr/>
          </p:nvSpPr>
          <p:spPr bwMode="auto">
            <a:xfrm>
              <a:off x="3643313" y="3843338"/>
              <a:ext cx="319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9" name="Line 39"/>
            <p:cNvSpPr>
              <a:spLocks noChangeShapeType="1"/>
            </p:cNvSpPr>
            <p:nvPr/>
          </p:nvSpPr>
          <p:spPr bwMode="auto">
            <a:xfrm>
              <a:off x="3965575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Line 40"/>
            <p:cNvSpPr>
              <a:spLocks noChangeShapeType="1"/>
            </p:cNvSpPr>
            <p:nvPr/>
          </p:nvSpPr>
          <p:spPr bwMode="auto">
            <a:xfrm>
              <a:off x="3962400" y="3843338"/>
              <a:ext cx="3222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Line 41"/>
            <p:cNvSpPr>
              <a:spLocks noChangeShapeType="1"/>
            </p:cNvSpPr>
            <p:nvPr/>
          </p:nvSpPr>
          <p:spPr bwMode="auto">
            <a:xfrm>
              <a:off x="3001963" y="3695450"/>
              <a:ext cx="0" cy="150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" name="Line 42"/>
            <p:cNvSpPr>
              <a:spLocks noChangeShapeType="1"/>
            </p:cNvSpPr>
            <p:nvPr/>
          </p:nvSpPr>
          <p:spPr bwMode="auto">
            <a:xfrm>
              <a:off x="3001963" y="3843338"/>
              <a:ext cx="323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3" name="Line 44"/>
            <p:cNvSpPr>
              <a:spLocks noChangeShapeType="1"/>
            </p:cNvSpPr>
            <p:nvPr/>
          </p:nvSpPr>
          <p:spPr bwMode="auto">
            <a:xfrm>
              <a:off x="3325813" y="3843338"/>
              <a:ext cx="317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4" name="Line 45"/>
            <p:cNvSpPr>
              <a:spLocks noChangeShapeType="1"/>
            </p:cNvSpPr>
            <p:nvPr/>
          </p:nvSpPr>
          <p:spPr bwMode="auto">
            <a:xfrm>
              <a:off x="4286250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Line 46"/>
            <p:cNvSpPr>
              <a:spLocks noChangeShapeType="1"/>
            </p:cNvSpPr>
            <p:nvPr/>
          </p:nvSpPr>
          <p:spPr bwMode="auto">
            <a:xfrm>
              <a:off x="4284663" y="3843338"/>
              <a:ext cx="322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Line 47"/>
            <p:cNvSpPr>
              <a:spLocks noChangeShapeType="1"/>
            </p:cNvSpPr>
            <p:nvPr/>
          </p:nvSpPr>
          <p:spPr bwMode="auto">
            <a:xfrm>
              <a:off x="5249863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Line 48"/>
            <p:cNvSpPr>
              <a:spLocks noChangeShapeType="1"/>
            </p:cNvSpPr>
            <p:nvPr/>
          </p:nvSpPr>
          <p:spPr bwMode="auto">
            <a:xfrm>
              <a:off x="5248275" y="3843338"/>
              <a:ext cx="3206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8" name="Line 51"/>
            <p:cNvSpPr>
              <a:spLocks noChangeShapeType="1"/>
            </p:cNvSpPr>
            <p:nvPr/>
          </p:nvSpPr>
          <p:spPr bwMode="auto">
            <a:xfrm>
              <a:off x="5568950" y="3843338"/>
              <a:ext cx="317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9" name="Line 52"/>
            <p:cNvSpPr>
              <a:spLocks noChangeShapeType="1"/>
            </p:cNvSpPr>
            <p:nvPr/>
          </p:nvSpPr>
          <p:spPr bwMode="auto">
            <a:xfrm>
              <a:off x="5888038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0" name="Line 54"/>
            <p:cNvSpPr>
              <a:spLocks noChangeShapeType="1"/>
            </p:cNvSpPr>
            <p:nvPr/>
          </p:nvSpPr>
          <p:spPr bwMode="auto">
            <a:xfrm>
              <a:off x="6200522" y="3702412"/>
              <a:ext cx="0" cy="150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1" name="Line 47"/>
          <p:cNvSpPr>
            <a:spLocks noChangeShapeType="1"/>
          </p:cNvSpPr>
          <p:nvPr/>
        </p:nvSpPr>
        <p:spPr bwMode="auto">
          <a:xfrm>
            <a:off x="5058194" y="3567840"/>
            <a:ext cx="0" cy="73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2" name="Line 47"/>
          <p:cNvSpPr>
            <a:spLocks noChangeShapeType="1"/>
          </p:cNvSpPr>
          <p:nvPr/>
        </p:nvSpPr>
        <p:spPr bwMode="auto">
          <a:xfrm>
            <a:off x="4288635" y="3564374"/>
            <a:ext cx="0" cy="73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1498728" y="3099195"/>
            <a:ext cx="511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700" dirty="0" smtClean="0">
                <a:latin typeface="Verdana" pitchFamily="34" charset="0"/>
              </a:rPr>
              <a:t>Very easy</a:t>
            </a:r>
          </a:p>
        </p:txBody>
      </p:sp>
      <p:sp>
        <p:nvSpPr>
          <p:cNvPr id="34" name="TextBox 33"/>
          <p:cNvSpPr txBox="1"/>
          <p:nvPr/>
        </p:nvSpPr>
        <p:spPr>
          <a:xfrm rot="16200000">
            <a:off x="5636796" y="3077091"/>
            <a:ext cx="511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700" dirty="0" smtClean="0">
                <a:latin typeface="Verdana" pitchFamily="34" charset="0"/>
              </a:rPr>
              <a:t>Very difficult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37530" y="4222239"/>
            <a:ext cx="4881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i="1" dirty="0" smtClean="0"/>
              <a:t>Were you sure that your final answer truly indicated the time you would sacrifice to be in the best possible health?</a:t>
            </a:r>
            <a:endParaRPr lang="en-AU" sz="1400" b="1" i="1" dirty="0"/>
          </a:p>
        </p:txBody>
      </p:sp>
      <p:sp>
        <p:nvSpPr>
          <p:cNvPr id="36" name="Line 53"/>
          <p:cNvSpPr>
            <a:spLocks noChangeShapeType="1"/>
          </p:cNvSpPr>
          <p:nvPr/>
        </p:nvSpPr>
        <p:spPr bwMode="auto">
          <a:xfrm>
            <a:off x="5632756" y="5329824"/>
            <a:ext cx="40666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grpSp>
        <p:nvGrpSpPr>
          <p:cNvPr id="37" name="Group 50"/>
          <p:cNvGrpSpPr>
            <a:grpSpLocks/>
          </p:cNvGrpSpPr>
          <p:nvPr/>
        </p:nvGrpSpPr>
        <p:grpSpPr bwMode="auto">
          <a:xfrm>
            <a:off x="1881184" y="5180364"/>
            <a:ext cx="4180163" cy="154311"/>
            <a:chOff x="2989070" y="3538538"/>
            <a:chExt cx="3228387" cy="314686"/>
          </a:xfrm>
        </p:grpSpPr>
        <p:sp>
          <p:nvSpPr>
            <p:cNvPr id="38" name="Rectangle 22"/>
            <p:cNvSpPr>
              <a:spLocks noChangeArrowheads="1"/>
            </p:cNvSpPr>
            <p:nvPr/>
          </p:nvSpPr>
          <p:spPr bwMode="auto">
            <a:xfrm>
              <a:off x="6148128" y="3538538"/>
              <a:ext cx="69329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 smtClean="0">
                  <a:solidFill>
                    <a:srgbClr val="000000"/>
                  </a:solidFill>
                  <a:latin typeface="Verdana" pitchFamily="34" charset="0"/>
                </a:rPr>
                <a:t>10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39" name="Rectangle 23"/>
            <p:cNvSpPr>
              <a:spLocks noChangeArrowheads="1"/>
            </p:cNvSpPr>
            <p:nvPr/>
          </p:nvSpPr>
          <p:spPr bwMode="auto">
            <a:xfrm>
              <a:off x="3311886" y="3538538"/>
              <a:ext cx="50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40" name="Rectangle 25"/>
            <p:cNvSpPr>
              <a:spLocks noChangeArrowheads="1"/>
            </p:cNvSpPr>
            <p:nvPr/>
          </p:nvSpPr>
          <p:spPr bwMode="auto">
            <a:xfrm>
              <a:off x="4945600" y="3538538"/>
              <a:ext cx="34664" cy="12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>
                  <a:solidFill>
                    <a:srgbClr val="000000"/>
                  </a:solidFill>
                  <a:latin typeface="Verdana" pitchFamily="34" charset="0"/>
                </a:rPr>
                <a:t>6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41" name="Rectangle 26"/>
            <p:cNvSpPr>
              <a:spLocks noChangeArrowheads="1"/>
            </p:cNvSpPr>
            <p:nvPr/>
          </p:nvSpPr>
          <p:spPr bwMode="auto">
            <a:xfrm>
              <a:off x="5232531" y="3538538"/>
              <a:ext cx="50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42" name="Rectangle 27"/>
            <p:cNvSpPr>
              <a:spLocks noChangeArrowheads="1"/>
            </p:cNvSpPr>
            <p:nvPr/>
          </p:nvSpPr>
          <p:spPr bwMode="auto">
            <a:xfrm>
              <a:off x="5536390" y="3538538"/>
              <a:ext cx="34664" cy="12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>
                  <a:solidFill>
                    <a:srgbClr val="000000"/>
                  </a:solidFill>
                  <a:latin typeface="Verdana" pitchFamily="34" charset="0"/>
                </a:rPr>
                <a:t>8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43" name="Rectangle 28"/>
            <p:cNvSpPr>
              <a:spLocks noChangeArrowheads="1"/>
            </p:cNvSpPr>
            <p:nvPr/>
          </p:nvSpPr>
          <p:spPr bwMode="auto">
            <a:xfrm>
              <a:off x="2989070" y="3545498"/>
              <a:ext cx="35309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560388"/>
              <a:r>
                <a:rPr lang="en-AU" sz="500" b="1" dirty="0">
                  <a:solidFill>
                    <a:srgbClr val="000000"/>
                  </a:solidFill>
                  <a:latin typeface="Verdana" pitchFamily="34" charset="0"/>
                </a:rPr>
                <a:t>0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44" name="Rectangle 29"/>
            <p:cNvSpPr>
              <a:spLocks noChangeArrowheads="1"/>
            </p:cNvSpPr>
            <p:nvPr/>
          </p:nvSpPr>
          <p:spPr bwMode="auto">
            <a:xfrm>
              <a:off x="3635228" y="3538538"/>
              <a:ext cx="51997" cy="15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 smtClean="0">
                  <a:solidFill>
                    <a:srgbClr val="000000"/>
                  </a:solidFill>
                  <a:latin typeface="Verdana" pitchFamily="34" charset="0"/>
                </a:rPr>
                <a:t>2 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45" name="Rectangle 31"/>
            <p:cNvSpPr>
              <a:spLocks noChangeArrowheads="1"/>
            </p:cNvSpPr>
            <p:nvPr/>
          </p:nvSpPr>
          <p:spPr bwMode="auto">
            <a:xfrm>
              <a:off x="4268918" y="3545498"/>
              <a:ext cx="34664" cy="12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560388"/>
              <a:r>
                <a:rPr lang="en-AU" sz="500" b="1" dirty="0">
                  <a:solidFill>
                    <a:srgbClr val="000000"/>
                  </a:solidFill>
                  <a:latin typeface="Verdana" pitchFamily="34" charset="0"/>
                </a:rPr>
                <a:t>4</a:t>
              </a:r>
              <a:endParaRPr lang="en-AU" sz="500" b="1" dirty="0">
                <a:latin typeface="Verdana" pitchFamily="34" charset="0"/>
              </a:endParaRPr>
            </a:p>
          </p:txBody>
        </p:sp>
        <p:sp>
          <p:nvSpPr>
            <p:cNvPr id="46" name="Line 32"/>
            <p:cNvSpPr>
              <a:spLocks noChangeShapeType="1"/>
            </p:cNvSpPr>
            <p:nvPr/>
          </p:nvSpPr>
          <p:spPr bwMode="auto">
            <a:xfrm>
              <a:off x="4600575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>
              <a:off x="4595813" y="3843338"/>
              <a:ext cx="6540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48" name="Line 36"/>
            <p:cNvSpPr>
              <a:spLocks noChangeShapeType="1"/>
            </p:cNvSpPr>
            <p:nvPr/>
          </p:nvSpPr>
          <p:spPr bwMode="auto">
            <a:xfrm>
              <a:off x="4914900" y="3843338"/>
              <a:ext cx="3222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49" name="Line 37"/>
            <p:cNvSpPr>
              <a:spLocks noChangeShapeType="1"/>
            </p:cNvSpPr>
            <p:nvPr/>
          </p:nvSpPr>
          <p:spPr bwMode="auto">
            <a:xfrm>
              <a:off x="3648075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Line 38"/>
            <p:cNvSpPr>
              <a:spLocks noChangeShapeType="1"/>
            </p:cNvSpPr>
            <p:nvPr/>
          </p:nvSpPr>
          <p:spPr bwMode="auto">
            <a:xfrm>
              <a:off x="3643313" y="3843338"/>
              <a:ext cx="319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1" name="Line 39"/>
            <p:cNvSpPr>
              <a:spLocks noChangeShapeType="1"/>
            </p:cNvSpPr>
            <p:nvPr/>
          </p:nvSpPr>
          <p:spPr bwMode="auto">
            <a:xfrm>
              <a:off x="3965575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2" name="Line 40"/>
            <p:cNvSpPr>
              <a:spLocks noChangeShapeType="1"/>
            </p:cNvSpPr>
            <p:nvPr/>
          </p:nvSpPr>
          <p:spPr bwMode="auto">
            <a:xfrm>
              <a:off x="3962400" y="3843338"/>
              <a:ext cx="3222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3" name="Line 41"/>
            <p:cNvSpPr>
              <a:spLocks noChangeShapeType="1"/>
            </p:cNvSpPr>
            <p:nvPr/>
          </p:nvSpPr>
          <p:spPr bwMode="auto">
            <a:xfrm>
              <a:off x="3001963" y="3695450"/>
              <a:ext cx="0" cy="150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Line 42"/>
            <p:cNvSpPr>
              <a:spLocks noChangeShapeType="1"/>
            </p:cNvSpPr>
            <p:nvPr/>
          </p:nvSpPr>
          <p:spPr bwMode="auto">
            <a:xfrm>
              <a:off x="3001963" y="3843338"/>
              <a:ext cx="323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5" name="Line 44"/>
            <p:cNvSpPr>
              <a:spLocks noChangeShapeType="1"/>
            </p:cNvSpPr>
            <p:nvPr/>
          </p:nvSpPr>
          <p:spPr bwMode="auto">
            <a:xfrm>
              <a:off x="3325813" y="3843338"/>
              <a:ext cx="317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6" name="Line 45"/>
            <p:cNvSpPr>
              <a:spLocks noChangeShapeType="1"/>
            </p:cNvSpPr>
            <p:nvPr/>
          </p:nvSpPr>
          <p:spPr bwMode="auto">
            <a:xfrm>
              <a:off x="4286250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7" name="Line 46"/>
            <p:cNvSpPr>
              <a:spLocks noChangeShapeType="1"/>
            </p:cNvSpPr>
            <p:nvPr/>
          </p:nvSpPr>
          <p:spPr bwMode="auto">
            <a:xfrm>
              <a:off x="4284663" y="3843338"/>
              <a:ext cx="322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8" name="Line 47"/>
            <p:cNvSpPr>
              <a:spLocks noChangeShapeType="1"/>
            </p:cNvSpPr>
            <p:nvPr/>
          </p:nvSpPr>
          <p:spPr bwMode="auto">
            <a:xfrm>
              <a:off x="5249863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9" name="Line 48"/>
            <p:cNvSpPr>
              <a:spLocks noChangeShapeType="1"/>
            </p:cNvSpPr>
            <p:nvPr/>
          </p:nvSpPr>
          <p:spPr bwMode="auto">
            <a:xfrm>
              <a:off x="5248275" y="3843338"/>
              <a:ext cx="3206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0" name="Line 51"/>
            <p:cNvSpPr>
              <a:spLocks noChangeShapeType="1"/>
            </p:cNvSpPr>
            <p:nvPr/>
          </p:nvSpPr>
          <p:spPr bwMode="auto">
            <a:xfrm>
              <a:off x="5568950" y="3843338"/>
              <a:ext cx="317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1" name="Line 52"/>
            <p:cNvSpPr>
              <a:spLocks noChangeShapeType="1"/>
            </p:cNvSpPr>
            <p:nvPr/>
          </p:nvSpPr>
          <p:spPr bwMode="auto">
            <a:xfrm>
              <a:off x="5888038" y="3692525"/>
              <a:ext cx="0" cy="150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2" name="Line 54"/>
            <p:cNvSpPr>
              <a:spLocks noChangeShapeType="1"/>
            </p:cNvSpPr>
            <p:nvPr/>
          </p:nvSpPr>
          <p:spPr bwMode="auto">
            <a:xfrm>
              <a:off x="6200522" y="3702412"/>
              <a:ext cx="0" cy="150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3" name="Line 47"/>
          <p:cNvSpPr>
            <a:spLocks noChangeShapeType="1"/>
          </p:cNvSpPr>
          <p:nvPr/>
        </p:nvSpPr>
        <p:spPr bwMode="auto">
          <a:xfrm>
            <a:off x="5203613" y="5255871"/>
            <a:ext cx="0" cy="73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64" name="Line 47"/>
          <p:cNvSpPr>
            <a:spLocks noChangeShapeType="1"/>
          </p:cNvSpPr>
          <p:nvPr/>
        </p:nvSpPr>
        <p:spPr bwMode="auto">
          <a:xfrm>
            <a:off x="4434054" y="5252405"/>
            <a:ext cx="0" cy="739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1644147" y="4787226"/>
            <a:ext cx="511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700" dirty="0" smtClean="0">
                <a:latin typeface="Verdana" pitchFamily="34" charset="0"/>
              </a:rPr>
              <a:t>Very sure</a:t>
            </a:r>
          </a:p>
        </p:txBody>
      </p:sp>
      <p:sp>
        <p:nvSpPr>
          <p:cNvPr id="66" name="TextBox 65"/>
          <p:cNvSpPr txBox="1"/>
          <p:nvPr/>
        </p:nvSpPr>
        <p:spPr>
          <a:xfrm rot="16200000">
            <a:off x="5782215" y="4765122"/>
            <a:ext cx="511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700" dirty="0" smtClean="0">
                <a:latin typeface="Verdana" pitchFamily="34" charset="0"/>
              </a:rPr>
              <a:t>Very unsure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1650326" y="1317333"/>
            <a:ext cx="4881281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b="1" i="1" dirty="0" smtClean="0"/>
              <a:t>Do you have any comments you would like to make about these questions?</a:t>
            </a:r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  <a:p>
            <a:endParaRPr lang="en-AU" sz="1400" b="1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66543" y="2346327"/>
            <a:ext cx="4165518" cy="859224"/>
            <a:chOff x="2160521" y="900434"/>
            <a:chExt cx="4165518" cy="859224"/>
          </a:xfrm>
        </p:grpSpPr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2597653" y="900434"/>
              <a:ext cx="304621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AU" sz="1200" b="1" dirty="0" smtClean="0">
                  <a:latin typeface="Verdana" pitchFamily="34" charset="0"/>
                </a:rPr>
                <a:t>10 years in your present health</a:t>
              </a:r>
              <a:endParaRPr lang="en-AU" sz="1200" b="1" dirty="0">
                <a:latin typeface="Verdana" pitchFamily="34" charset="0"/>
              </a:endParaRPr>
            </a:p>
          </p:txBody>
        </p:sp>
        <p:grpSp>
          <p:nvGrpSpPr>
            <p:cNvPr id="44" name="Group 61"/>
            <p:cNvGrpSpPr>
              <a:grpSpLocks/>
            </p:cNvGrpSpPr>
            <p:nvPr/>
          </p:nvGrpSpPr>
          <p:grpSpPr bwMode="auto">
            <a:xfrm>
              <a:off x="2160521" y="1130371"/>
              <a:ext cx="4165518" cy="629287"/>
              <a:chOff x="3135313" y="4878354"/>
              <a:chExt cx="3244620" cy="629379"/>
            </a:xfrm>
          </p:grpSpPr>
          <p:sp>
            <p:nvSpPr>
              <p:cNvPr id="45" name="Rectangle 2"/>
              <p:cNvSpPr>
                <a:spLocks noChangeArrowheads="1"/>
              </p:cNvSpPr>
              <p:nvPr/>
            </p:nvSpPr>
            <p:spPr bwMode="auto">
              <a:xfrm>
                <a:off x="3135313" y="4878354"/>
                <a:ext cx="3244620" cy="62937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lIns="56104" tIns="28052" rIns="56104" bIns="28052" anchor="ctr"/>
              <a:lstStyle/>
              <a:p>
                <a:pPr algn="ctr" defTabSz="560388">
                  <a:spcBef>
                    <a:spcPct val="50000"/>
                  </a:spcBef>
                  <a:defRPr/>
                </a:pPr>
                <a:r>
                  <a:rPr lang="en-US" sz="800">
                    <a:latin typeface="Verdana" pitchFamily="34" charset="0"/>
                    <a:cs typeface="Times New Roman" pitchFamily="18" charset="0"/>
                  </a:rPr>
                  <a:t>                                          </a:t>
                </a:r>
              </a:p>
            </p:txBody>
          </p:sp>
          <p:sp>
            <p:nvSpPr>
              <p:cNvPr id="46" name="Rectangle 46"/>
              <p:cNvSpPr>
                <a:spLocks noChangeArrowheads="1"/>
              </p:cNvSpPr>
              <p:nvPr/>
            </p:nvSpPr>
            <p:spPr bwMode="auto">
              <a:xfrm>
                <a:off x="3638938" y="4992959"/>
                <a:ext cx="2307729" cy="246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AU" sz="1000" dirty="0">
                  <a:latin typeface="Verdana" pitchFamily="34" charset="0"/>
                </a:endParaRPr>
              </a:p>
            </p:txBody>
          </p:sp>
        </p:grpSp>
      </p:grpSp>
      <p:sp>
        <p:nvSpPr>
          <p:cNvPr id="51" name="TextBox 50"/>
          <p:cNvSpPr txBox="1"/>
          <p:nvPr/>
        </p:nvSpPr>
        <p:spPr>
          <a:xfrm>
            <a:off x="146545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08074" y="4006424"/>
            <a:ext cx="5725902" cy="1129013"/>
            <a:chOff x="808074" y="4006424"/>
            <a:chExt cx="5725902" cy="1129013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2349249" y="4235626"/>
              <a:ext cx="4162799" cy="584309"/>
            </a:xfrm>
            <a:prstGeom prst="rect">
              <a:avLst/>
            </a:prstGeom>
            <a:solidFill>
              <a:srgbClr val="E2B7EF"/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 dirty="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6" name="Rounded Rectangular Callout 5"/>
            <p:cNvSpPr/>
            <p:nvPr/>
          </p:nvSpPr>
          <p:spPr>
            <a:xfrm>
              <a:off x="808074" y="4348608"/>
              <a:ext cx="1387662" cy="655865"/>
            </a:xfrm>
            <a:prstGeom prst="wedgeRoundRectCallout">
              <a:avLst>
                <a:gd name="adj1" fmla="val 69543"/>
                <a:gd name="adj2" fmla="val -27347"/>
                <a:gd name="adj3" fmla="val 16667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/>
            <a:lstStyle/>
            <a:p>
              <a:pPr algn="ctr" defTabSz="560388">
                <a:lnSpc>
                  <a:spcPts val="1300"/>
                </a:lnSpc>
                <a:spcBef>
                  <a:spcPct val="50000"/>
                </a:spcBef>
              </a:pPr>
              <a:r>
                <a:rPr lang="en-AU" sz="800" b="1" dirty="0" smtClean="0">
                  <a:solidFill>
                    <a:schemeClr val="tx1"/>
                  </a:solidFill>
                  <a:latin typeface="Verdana" pitchFamily="34" charset="0"/>
                  <a:cs typeface="Times New Roman" pitchFamily="18" charset="0"/>
                </a:rPr>
                <a:t>Best possible physical, mental &amp; social health</a:t>
              </a:r>
              <a:endParaRPr lang="en-AU" sz="800" b="1" dirty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endParaRPr>
            </a:p>
          </p:txBody>
        </p:sp>
        <p:sp>
          <p:nvSpPr>
            <p:cNvPr id="48" name="Rectangle 20"/>
            <p:cNvSpPr>
              <a:spLocks noChangeArrowheads="1"/>
            </p:cNvSpPr>
            <p:nvPr/>
          </p:nvSpPr>
          <p:spPr bwMode="auto">
            <a:xfrm rot="10800000" flipV="1">
              <a:off x="4326785" y="5027714"/>
              <a:ext cx="317223" cy="107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defTabSz="560388"/>
              <a:r>
                <a:rPr lang="en-AU" sz="700" b="1" dirty="0">
                  <a:solidFill>
                    <a:srgbClr val="000000"/>
                  </a:solidFill>
                  <a:latin typeface="Verdana" pitchFamily="34" charset="0"/>
                </a:rPr>
                <a:t>years</a:t>
              </a:r>
              <a:endParaRPr lang="en-AU" sz="700" dirty="0">
                <a:latin typeface="Verdana" pitchFamily="34" charset="0"/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2353813" y="4850161"/>
              <a:ext cx="4180163" cy="150897"/>
              <a:chOff x="2353813" y="4469693"/>
              <a:chExt cx="4180163" cy="150897"/>
            </a:xfrm>
          </p:grpSpPr>
          <p:sp>
            <p:nvSpPr>
              <p:cNvPr id="8" name="Line 53"/>
              <p:cNvSpPr>
                <a:spLocks noChangeShapeType="1"/>
              </p:cNvSpPr>
              <p:nvPr/>
            </p:nvSpPr>
            <p:spPr bwMode="auto">
              <a:xfrm>
                <a:off x="6105385" y="4619154"/>
                <a:ext cx="4066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grpSp>
            <p:nvGrpSpPr>
              <p:cNvPr id="9" name="Group 50"/>
              <p:cNvGrpSpPr>
                <a:grpSpLocks/>
              </p:cNvGrpSpPr>
              <p:nvPr/>
            </p:nvGrpSpPr>
            <p:grpSpPr bwMode="auto">
              <a:xfrm>
                <a:off x="2353813" y="4469693"/>
                <a:ext cx="4180163" cy="150897"/>
                <a:chOff x="2989070" y="3538538"/>
                <a:chExt cx="3228387" cy="307724"/>
              </a:xfrm>
            </p:grpSpPr>
            <p:sp>
              <p:nvSpPr>
                <p:cNvPr id="10" name="Rectangle 21"/>
                <p:cNvSpPr>
                  <a:spLocks noChangeArrowheads="1"/>
                </p:cNvSpPr>
                <p:nvPr/>
              </p:nvSpPr>
              <p:spPr bwMode="auto">
                <a:xfrm>
                  <a:off x="5870065" y="3538538"/>
                  <a:ext cx="34664" cy="120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>
                      <a:solidFill>
                        <a:srgbClr val="000000"/>
                      </a:solidFill>
                      <a:latin typeface="Verdana" pitchFamily="34" charset="0"/>
                    </a:rPr>
                    <a:t>9</a:t>
                  </a:r>
                  <a:endParaRPr lang="en-AU" sz="500" b="1">
                    <a:latin typeface="Verdana" pitchFamily="34" charset="0"/>
                  </a:endParaRPr>
                </a:p>
              </p:txBody>
            </p:sp>
            <p:sp>
              <p:nvSpPr>
                <p:cNvPr id="11" name="Rectangle 22"/>
                <p:cNvSpPr>
                  <a:spLocks noChangeArrowheads="1"/>
                </p:cNvSpPr>
                <p:nvPr/>
              </p:nvSpPr>
              <p:spPr bwMode="auto">
                <a:xfrm>
                  <a:off x="6148128" y="3538538"/>
                  <a:ext cx="69329" cy="120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>
                      <a:solidFill>
                        <a:srgbClr val="000000"/>
                      </a:solidFill>
                      <a:latin typeface="Verdana" pitchFamily="34" charset="0"/>
                    </a:rPr>
                    <a:t>10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12" name="Rectangle 23"/>
                <p:cNvSpPr>
                  <a:spLocks noChangeArrowheads="1"/>
                </p:cNvSpPr>
                <p:nvPr/>
              </p:nvSpPr>
              <p:spPr bwMode="auto">
                <a:xfrm>
                  <a:off x="3311886" y="3538538"/>
                  <a:ext cx="34664" cy="120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>
                      <a:solidFill>
                        <a:srgbClr val="000000"/>
                      </a:solidFill>
                      <a:latin typeface="Verdana" pitchFamily="34" charset="0"/>
                    </a:rPr>
                    <a:t>1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13" name="Rectangle 24"/>
                <p:cNvSpPr>
                  <a:spLocks noChangeArrowheads="1"/>
                </p:cNvSpPr>
                <p:nvPr/>
              </p:nvSpPr>
              <p:spPr bwMode="auto">
                <a:xfrm>
                  <a:off x="4583514" y="3538538"/>
                  <a:ext cx="34664" cy="120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>
                      <a:solidFill>
                        <a:srgbClr val="000000"/>
                      </a:solidFill>
                      <a:latin typeface="Verdana" pitchFamily="34" charset="0"/>
                    </a:rPr>
                    <a:t>5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14" name="Rectangle 25"/>
                <p:cNvSpPr>
                  <a:spLocks noChangeArrowheads="1"/>
                </p:cNvSpPr>
                <p:nvPr/>
              </p:nvSpPr>
              <p:spPr bwMode="auto">
                <a:xfrm>
                  <a:off x="4945600" y="3538538"/>
                  <a:ext cx="34664" cy="120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>
                      <a:solidFill>
                        <a:srgbClr val="000000"/>
                      </a:solidFill>
                      <a:latin typeface="Verdana" pitchFamily="34" charset="0"/>
                    </a:rPr>
                    <a:t>6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15" name="Rectangle 26"/>
                <p:cNvSpPr>
                  <a:spLocks noChangeArrowheads="1"/>
                </p:cNvSpPr>
                <p:nvPr/>
              </p:nvSpPr>
              <p:spPr bwMode="auto">
                <a:xfrm>
                  <a:off x="5232531" y="3538538"/>
                  <a:ext cx="34664" cy="120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>
                      <a:solidFill>
                        <a:srgbClr val="000000"/>
                      </a:solidFill>
                      <a:latin typeface="Verdana" pitchFamily="34" charset="0"/>
                    </a:rPr>
                    <a:t>7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16" name="Rectangle 27"/>
                <p:cNvSpPr>
                  <a:spLocks noChangeArrowheads="1"/>
                </p:cNvSpPr>
                <p:nvPr/>
              </p:nvSpPr>
              <p:spPr bwMode="auto">
                <a:xfrm>
                  <a:off x="5536390" y="3538538"/>
                  <a:ext cx="34664" cy="120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>
                      <a:solidFill>
                        <a:srgbClr val="000000"/>
                      </a:solidFill>
                      <a:latin typeface="Verdana" pitchFamily="34" charset="0"/>
                    </a:rPr>
                    <a:t>8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17" name="Rectangle 28"/>
                <p:cNvSpPr>
                  <a:spLocks noChangeArrowheads="1"/>
                </p:cNvSpPr>
                <p:nvPr/>
              </p:nvSpPr>
              <p:spPr bwMode="auto">
                <a:xfrm>
                  <a:off x="2989070" y="3545498"/>
                  <a:ext cx="35309" cy="1569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>
                      <a:solidFill>
                        <a:srgbClr val="000000"/>
                      </a:solidFill>
                      <a:latin typeface="Verdana" pitchFamily="34" charset="0"/>
                    </a:rPr>
                    <a:t>0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18" name="Rectangle 29"/>
                <p:cNvSpPr>
                  <a:spLocks noChangeArrowheads="1"/>
                </p:cNvSpPr>
                <p:nvPr/>
              </p:nvSpPr>
              <p:spPr bwMode="auto">
                <a:xfrm>
                  <a:off x="3635228" y="3538538"/>
                  <a:ext cx="51997" cy="1569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 smtClean="0">
                      <a:solidFill>
                        <a:srgbClr val="000000"/>
                      </a:solidFill>
                      <a:latin typeface="Verdana" pitchFamily="34" charset="0"/>
                    </a:rPr>
                    <a:t>2 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19" name="Rectangle 30"/>
                <p:cNvSpPr>
                  <a:spLocks noChangeArrowheads="1"/>
                </p:cNvSpPr>
                <p:nvPr/>
              </p:nvSpPr>
              <p:spPr bwMode="auto">
                <a:xfrm>
                  <a:off x="3944574" y="3538538"/>
                  <a:ext cx="34664" cy="120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>
                      <a:solidFill>
                        <a:srgbClr val="000000"/>
                      </a:solidFill>
                      <a:latin typeface="Verdana" pitchFamily="34" charset="0"/>
                    </a:rPr>
                    <a:t>3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20" name="Rectangle 31"/>
                <p:cNvSpPr>
                  <a:spLocks noChangeArrowheads="1"/>
                </p:cNvSpPr>
                <p:nvPr/>
              </p:nvSpPr>
              <p:spPr bwMode="auto">
                <a:xfrm>
                  <a:off x="4268918" y="3545498"/>
                  <a:ext cx="34664" cy="120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560388"/>
                  <a:r>
                    <a:rPr lang="en-AU" sz="500" b="1" dirty="0">
                      <a:solidFill>
                        <a:srgbClr val="000000"/>
                      </a:solidFill>
                      <a:latin typeface="Verdana" pitchFamily="34" charset="0"/>
                    </a:rPr>
                    <a:t>4</a:t>
                  </a:r>
                  <a:endParaRPr lang="en-AU" sz="500" b="1" dirty="0">
                    <a:latin typeface="Verdana" pitchFamily="34" charset="0"/>
                  </a:endParaRPr>
                </a:p>
              </p:txBody>
            </p:sp>
            <p:sp>
              <p:nvSpPr>
                <p:cNvPr id="21" name="Line 32"/>
                <p:cNvSpPr>
                  <a:spLocks noChangeShapeType="1"/>
                </p:cNvSpPr>
                <p:nvPr/>
              </p:nvSpPr>
              <p:spPr bwMode="auto">
                <a:xfrm>
                  <a:off x="4600575" y="3692525"/>
                  <a:ext cx="0" cy="15081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22" name="Line 33"/>
                <p:cNvSpPr>
                  <a:spLocks noChangeShapeType="1"/>
                </p:cNvSpPr>
                <p:nvPr/>
              </p:nvSpPr>
              <p:spPr bwMode="auto">
                <a:xfrm>
                  <a:off x="4595813" y="3843338"/>
                  <a:ext cx="6540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23" name="Line 36"/>
                <p:cNvSpPr>
                  <a:spLocks noChangeShapeType="1"/>
                </p:cNvSpPr>
                <p:nvPr/>
              </p:nvSpPr>
              <p:spPr bwMode="auto">
                <a:xfrm>
                  <a:off x="4914900" y="3843338"/>
                  <a:ext cx="32226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24" name="Line 37"/>
                <p:cNvSpPr>
                  <a:spLocks noChangeShapeType="1"/>
                </p:cNvSpPr>
                <p:nvPr/>
              </p:nvSpPr>
              <p:spPr bwMode="auto">
                <a:xfrm>
                  <a:off x="3648075" y="3692525"/>
                  <a:ext cx="0" cy="15081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25" name="Line 38"/>
                <p:cNvSpPr>
                  <a:spLocks noChangeShapeType="1"/>
                </p:cNvSpPr>
                <p:nvPr/>
              </p:nvSpPr>
              <p:spPr bwMode="auto">
                <a:xfrm>
                  <a:off x="3643313" y="3843338"/>
                  <a:ext cx="3190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26" name="Line 39"/>
                <p:cNvSpPr>
                  <a:spLocks noChangeShapeType="1"/>
                </p:cNvSpPr>
                <p:nvPr/>
              </p:nvSpPr>
              <p:spPr bwMode="auto">
                <a:xfrm>
                  <a:off x="3965575" y="3692525"/>
                  <a:ext cx="0" cy="15081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27" name="Line 40"/>
                <p:cNvSpPr>
                  <a:spLocks noChangeShapeType="1"/>
                </p:cNvSpPr>
                <p:nvPr/>
              </p:nvSpPr>
              <p:spPr bwMode="auto">
                <a:xfrm>
                  <a:off x="3962400" y="3843338"/>
                  <a:ext cx="32226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28" name="Line 41"/>
                <p:cNvSpPr>
                  <a:spLocks noChangeShapeType="1"/>
                </p:cNvSpPr>
                <p:nvPr/>
              </p:nvSpPr>
              <p:spPr bwMode="auto">
                <a:xfrm>
                  <a:off x="3001963" y="3695450"/>
                  <a:ext cx="0" cy="1508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29" name="Line 42"/>
                <p:cNvSpPr>
                  <a:spLocks noChangeShapeType="1"/>
                </p:cNvSpPr>
                <p:nvPr/>
              </p:nvSpPr>
              <p:spPr bwMode="auto">
                <a:xfrm>
                  <a:off x="3001963" y="3843338"/>
                  <a:ext cx="3238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0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3325813" y="3692525"/>
                  <a:ext cx="0" cy="15081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1" name="Line 44"/>
                <p:cNvSpPr>
                  <a:spLocks noChangeShapeType="1"/>
                </p:cNvSpPr>
                <p:nvPr/>
              </p:nvSpPr>
              <p:spPr bwMode="auto">
                <a:xfrm>
                  <a:off x="3325813" y="3843338"/>
                  <a:ext cx="3175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2" name="Line 45"/>
                <p:cNvSpPr>
                  <a:spLocks noChangeShapeType="1"/>
                </p:cNvSpPr>
                <p:nvPr/>
              </p:nvSpPr>
              <p:spPr bwMode="auto">
                <a:xfrm>
                  <a:off x="4286250" y="3692525"/>
                  <a:ext cx="0" cy="15081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3" name="Line 46"/>
                <p:cNvSpPr>
                  <a:spLocks noChangeShapeType="1"/>
                </p:cNvSpPr>
                <p:nvPr/>
              </p:nvSpPr>
              <p:spPr bwMode="auto">
                <a:xfrm>
                  <a:off x="4284663" y="3843338"/>
                  <a:ext cx="32226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4" name="Line 47"/>
                <p:cNvSpPr>
                  <a:spLocks noChangeShapeType="1"/>
                </p:cNvSpPr>
                <p:nvPr/>
              </p:nvSpPr>
              <p:spPr bwMode="auto">
                <a:xfrm>
                  <a:off x="5249863" y="3692525"/>
                  <a:ext cx="0" cy="15081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5" name="Line 48"/>
                <p:cNvSpPr>
                  <a:spLocks noChangeShapeType="1"/>
                </p:cNvSpPr>
                <p:nvPr/>
              </p:nvSpPr>
              <p:spPr bwMode="auto">
                <a:xfrm>
                  <a:off x="5248275" y="3843338"/>
                  <a:ext cx="32067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6" name="Line 51"/>
                <p:cNvSpPr>
                  <a:spLocks noChangeShapeType="1"/>
                </p:cNvSpPr>
                <p:nvPr/>
              </p:nvSpPr>
              <p:spPr bwMode="auto">
                <a:xfrm>
                  <a:off x="5568950" y="3843338"/>
                  <a:ext cx="3175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7" name="Line 52"/>
                <p:cNvSpPr>
                  <a:spLocks noChangeShapeType="1"/>
                </p:cNvSpPr>
                <p:nvPr/>
              </p:nvSpPr>
              <p:spPr bwMode="auto">
                <a:xfrm>
                  <a:off x="5888038" y="3692525"/>
                  <a:ext cx="0" cy="15081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38" name="Line 54"/>
                <p:cNvSpPr>
                  <a:spLocks noChangeShapeType="1"/>
                </p:cNvSpPr>
                <p:nvPr/>
              </p:nvSpPr>
              <p:spPr bwMode="auto">
                <a:xfrm>
                  <a:off x="6200522" y="3680728"/>
                  <a:ext cx="0" cy="1508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sp>
            <p:nvSpPr>
              <p:cNvPr id="63" name="Line 47"/>
              <p:cNvSpPr>
                <a:spLocks noChangeShapeType="1"/>
              </p:cNvSpPr>
              <p:nvPr/>
            </p:nvSpPr>
            <p:spPr bwMode="auto">
              <a:xfrm>
                <a:off x="5676242" y="4545201"/>
                <a:ext cx="0" cy="739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64" name="Line 47"/>
              <p:cNvSpPr>
                <a:spLocks noChangeShapeType="1"/>
              </p:cNvSpPr>
              <p:nvPr/>
            </p:nvSpPr>
            <p:spPr bwMode="auto">
              <a:xfrm>
                <a:off x="4906683" y="4541735"/>
                <a:ext cx="0" cy="739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42" name="Rectangle 46"/>
            <p:cNvSpPr>
              <a:spLocks noChangeArrowheads="1"/>
            </p:cNvSpPr>
            <p:nvPr/>
          </p:nvSpPr>
          <p:spPr bwMode="auto">
            <a:xfrm>
              <a:off x="2572037" y="4007307"/>
              <a:ext cx="36326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AU" sz="1200" b="1" dirty="0" smtClean="0">
                  <a:latin typeface="Verdana" pitchFamily="34" charset="0"/>
                </a:rPr>
                <a:t>10 years in the best possible health </a:t>
              </a:r>
              <a:endParaRPr lang="en-AU" sz="1200" b="1" dirty="0">
                <a:latin typeface="Verdana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508321" y="4006424"/>
              <a:ext cx="10289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Verdana" pitchFamily="34" charset="0"/>
                </a:rPr>
                <a:t>Choice 2:</a:t>
              </a:r>
            </a:p>
          </p:txBody>
        </p:sp>
      </p:grp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/>
              <a:t>So </a:t>
            </a:r>
            <a:r>
              <a:rPr lang="en-US" sz="1400" b="1" i="1" dirty="0"/>
              <a:t>you believe that living in your present health is the same as living in the best possible health. </a:t>
            </a:r>
            <a:r>
              <a:rPr lang="en-US" sz="1400" b="1" i="1" dirty="0" smtClean="0"/>
              <a:t>These alternatives are represented in the diagram. Choice 1 represents your present health for 10 years. Choice 2 represents the best possible health for 10 years. Please </a:t>
            </a:r>
            <a:r>
              <a:rPr lang="en-US" sz="1400" b="1" i="1" dirty="0"/>
              <a:t>confirm if you believe you have the best health possible</a:t>
            </a:r>
            <a:r>
              <a:rPr lang="en-US" sz="1400" b="1" i="1" dirty="0" smtClean="0"/>
              <a:t>.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01977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That’s </a:t>
            </a:r>
            <a:r>
              <a:rPr lang="en-US" sz="1400" dirty="0"/>
              <a:t>right, I have the best health possible. </a:t>
            </a: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I </a:t>
            </a:r>
            <a:r>
              <a:rPr lang="en-US" sz="1400" dirty="0"/>
              <a:t>guess my health could be better than it is. 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256958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507" y="1850066"/>
            <a:ext cx="8039544" cy="2154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AU" sz="1400" dirty="0"/>
          </a:p>
          <a:p>
            <a:r>
              <a:rPr lang="en-US" sz="1400" b="1" i="1" dirty="0" smtClean="0"/>
              <a:t>Great</a:t>
            </a:r>
            <a:r>
              <a:rPr lang="en-US" sz="1400" b="1" i="1" dirty="0"/>
              <a:t>. Welcome to the </a:t>
            </a:r>
            <a:r>
              <a:rPr lang="en-US" sz="1400" b="1" i="1" dirty="0" smtClean="0"/>
              <a:t>human </a:t>
            </a:r>
            <a:r>
              <a:rPr lang="en-US" sz="1400" b="1" i="1" dirty="0"/>
              <a:t>r</a:t>
            </a:r>
            <a:r>
              <a:rPr lang="en-US" sz="1400" b="1" i="1" dirty="0" smtClean="0"/>
              <a:t>ace</a:t>
            </a:r>
            <a:r>
              <a:rPr lang="en-US" sz="1400" b="1" i="1" dirty="0"/>
              <a:t>. Now, I want you to imagine that your present health (which is less than the best possible) will remain exactly the way it is and then you will die a sudden death 10 years from now in the year 2022. This is a hypothetical scenario so it’s not important how you die - it’s not even the focus of this study. What IS important is that your present health will not get any better or worse in that time - there won’t be any improvement or deterioration. Just you, in your present health, as is, for the next 10 years. </a:t>
            </a:r>
            <a:endParaRPr lang="en-AU" sz="1400" b="1" i="1" dirty="0"/>
          </a:p>
          <a:p>
            <a:r>
              <a:rPr lang="en-US" sz="1400" b="1" i="1" dirty="0"/>
              <a:t> </a:t>
            </a:r>
            <a:endParaRPr lang="en-AU" sz="1400" b="1" i="1" dirty="0"/>
          </a:p>
          <a:p>
            <a:r>
              <a:rPr lang="en-US" sz="1400" b="1" i="1" dirty="0"/>
              <a:t>Got it</a:t>
            </a:r>
            <a:r>
              <a:rPr lang="en-US" sz="1400" b="1" i="1" dirty="0" smtClean="0"/>
              <a:t>?</a:t>
            </a:r>
          </a:p>
          <a:p>
            <a:r>
              <a:rPr lang="en-US" sz="1400" b="1" i="1" dirty="0" smtClean="0"/>
              <a:t>Press the &lt;next&gt; button to continue.</a:t>
            </a:r>
            <a:endParaRPr lang="en-AU" sz="1400" b="1" i="1" dirty="0"/>
          </a:p>
          <a:p>
            <a:r>
              <a:rPr lang="en-US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1888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ular Callout 51"/>
          <p:cNvSpPr/>
          <p:nvPr/>
        </p:nvSpPr>
        <p:spPr>
          <a:xfrm>
            <a:off x="6544609" y="4497658"/>
            <a:ext cx="449808" cy="261255"/>
          </a:xfrm>
          <a:prstGeom prst="wedgeRoundRectCallout">
            <a:avLst>
              <a:gd name="adj1" fmla="val -68271"/>
              <a:gd name="adj2" fmla="val 71520"/>
              <a:gd name="adj3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800" b="1" dirty="0" smtClean="0">
                <a:solidFill>
                  <a:schemeClr val="tx1"/>
                </a:solidFill>
                <a:latin typeface="Verdana" pitchFamily="34" charset="0"/>
              </a:rPr>
              <a:t>Death</a:t>
            </a:r>
            <a:endParaRPr lang="en-AU" sz="8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1507" y="287080"/>
            <a:ext cx="8039544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/>
              <a:t>Okay. Now, would you be willing to exchange these final 10 years in your present health for a shorter period of time living in the best health possible?</a:t>
            </a:r>
            <a:endParaRPr lang="en-AU" sz="1400" b="1" i="1" dirty="0"/>
          </a:p>
          <a:p>
            <a:r>
              <a:rPr lang="en-US" sz="1400" b="1" i="1" dirty="0"/>
              <a:t> </a:t>
            </a:r>
            <a:endParaRPr lang="en-AU" sz="1400" b="1" i="1" dirty="0"/>
          </a:p>
          <a:p>
            <a:r>
              <a:rPr lang="en-US" sz="1400" b="1" i="1" dirty="0" smtClean="0"/>
              <a:t>For example, would </a:t>
            </a:r>
            <a:r>
              <a:rPr lang="en-US" sz="1400" b="1" i="1" dirty="0"/>
              <a:t>you rather live for 10 years in your present health or 9 years and </a:t>
            </a:r>
            <a:r>
              <a:rPr lang="en-US" sz="1400" b="1" i="1" dirty="0" smtClean="0"/>
              <a:t>11 </a:t>
            </a:r>
            <a:r>
              <a:rPr lang="en-US" sz="1400" b="1" i="1" dirty="0"/>
              <a:t>months in the best possible health, effectively choosing to live </a:t>
            </a:r>
            <a:r>
              <a:rPr lang="en-US" sz="1400" b="1" i="1" dirty="0" smtClean="0"/>
              <a:t>1 month </a:t>
            </a:r>
            <a:r>
              <a:rPr lang="en-US" sz="1400" b="1" i="1" dirty="0"/>
              <a:t>less?</a:t>
            </a:r>
            <a:endParaRPr lang="en-AU" sz="1400" b="1" i="1" dirty="0"/>
          </a:p>
          <a:p>
            <a:r>
              <a:rPr lang="en-US" sz="1400" b="1" i="1" dirty="0"/>
              <a:t> </a:t>
            </a:r>
            <a:endParaRPr lang="en-AU" sz="1400" b="1" i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366543" y="2569620"/>
            <a:ext cx="4165518" cy="859224"/>
            <a:chOff x="2160521" y="900434"/>
            <a:chExt cx="4165518" cy="859224"/>
          </a:xfrm>
        </p:grpSpPr>
        <p:sp>
          <p:nvSpPr>
            <p:cNvPr id="5" name="Rectangle 46"/>
            <p:cNvSpPr>
              <a:spLocks noChangeArrowheads="1"/>
            </p:cNvSpPr>
            <p:nvPr/>
          </p:nvSpPr>
          <p:spPr bwMode="auto">
            <a:xfrm>
              <a:off x="2597653" y="900434"/>
              <a:ext cx="304621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AU" sz="1200" b="1" dirty="0" smtClean="0">
                  <a:latin typeface="Verdana" pitchFamily="34" charset="0"/>
                </a:rPr>
                <a:t>10 years in your present health</a:t>
              </a:r>
              <a:endParaRPr lang="en-AU" sz="1200" b="1" dirty="0">
                <a:latin typeface="Verdana" pitchFamily="34" charset="0"/>
              </a:endParaRPr>
            </a:p>
          </p:txBody>
        </p:sp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2160521" y="1130371"/>
              <a:ext cx="4165518" cy="629287"/>
              <a:chOff x="3135313" y="4878354"/>
              <a:chExt cx="3244620" cy="629379"/>
            </a:xfrm>
          </p:grpSpPr>
          <p:sp>
            <p:nvSpPr>
              <p:cNvPr id="7" name="Rectangle 2"/>
              <p:cNvSpPr>
                <a:spLocks noChangeArrowheads="1"/>
              </p:cNvSpPr>
              <p:nvPr/>
            </p:nvSpPr>
            <p:spPr bwMode="auto">
              <a:xfrm>
                <a:off x="3135313" y="4878354"/>
                <a:ext cx="3244620" cy="62937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lIns="56104" tIns="28052" rIns="56104" bIns="28052" anchor="ctr"/>
              <a:lstStyle/>
              <a:p>
                <a:pPr algn="ctr" defTabSz="560388">
                  <a:spcBef>
                    <a:spcPct val="50000"/>
                  </a:spcBef>
                  <a:defRPr/>
                </a:pPr>
                <a:r>
                  <a:rPr lang="en-US" sz="800">
                    <a:latin typeface="Verdana" pitchFamily="34" charset="0"/>
                    <a:cs typeface="Times New Roman" pitchFamily="18" charset="0"/>
                  </a:rPr>
                  <a:t>                                          </a:t>
                </a:r>
              </a:p>
            </p:txBody>
          </p:sp>
          <p:sp>
            <p:nvSpPr>
              <p:cNvPr id="8" name="Rectangle 46"/>
              <p:cNvSpPr>
                <a:spLocks noChangeArrowheads="1"/>
              </p:cNvSpPr>
              <p:nvPr/>
            </p:nvSpPr>
            <p:spPr bwMode="auto">
              <a:xfrm>
                <a:off x="3638938" y="4992959"/>
                <a:ext cx="2307729" cy="246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AU" sz="1000" dirty="0">
                  <a:latin typeface="Verdana" pitchFamily="34" charset="0"/>
                </a:endParaRPr>
              </a:p>
            </p:txBody>
          </p:sp>
        </p:grpSp>
      </p:grp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349249" y="4458919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 rot="10800000" flipV="1">
            <a:off x="4326785" y="5251007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65458" y="2583431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373851" y="4202823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49" name="TextBox 52"/>
          <p:cNvSpPr txBox="1">
            <a:spLocks noChangeArrowheads="1"/>
          </p:cNvSpPr>
          <p:nvPr/>
        </p:nvSpPr>
        <p:spPr bwMode="auto">
          <a:xfrm>
            <a:off x="3822730" y="3694066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26301" y="5889315"/>
            <a:ext cx="416426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10 </a:t>
            </a:r>
            <a:r>
              <a:rPr lang="en-US" sz="1400" dirty="0" smtClean="0"/>
              <a:t>years in my present health.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9 years </a:t>
            </a:r>
            <a:r>
              <a:rPr lang="en-US" sz="1400" dirty="0" smtClean="0"/>
              <a:t> and 11 months in the best possible health</a:t>
            </a:r>
            <a:endParaRPr lang="en-AU" sz="1400" dirty="0"/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6464587" y="4458918"/>
            <a:ext cx="53679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53" name="Rectangle 46"/>
          <p:cNvSpPr>
            <a:spLocks noChangeArrowheads="1"/>
          </p:cNvSpPr>
          <p:nvPr/>
        </p:nvSpPr>
        <p:spPr bwMode="auto">
          <a:xfrm>
            <a:off x="2305454" y="4249355"/>
            <a:ext cx="43611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9 years and 11months in the best possible health</a:t>
            </a:r>
            <a:endParaRPr lang="en-AU" sz="1200" b="1" dirty="0">
              <a:latin typeface="Verdana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353813" y="5044966"/>
            <a:ext cx="4180163" cy="158117"/>
            <a:chOff x="2353813" y="4462471"/>
            <a:chExt cx="4180163" cy="158117"/>
          </a:xfrm>
        </p:grpSpPr>
        <p:sp>
          <p:nvSpPr>
            <p:cNvPr id="55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56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59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60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1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2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3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4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5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6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7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8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9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0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1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2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3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4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5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6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7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8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9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0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1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2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3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4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5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6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7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8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88" name="Rounded Rectangular Callout 87"/>
          <p:cNvSpPr/>
          <p:nvPr/>
        </p:nvSpPr>
        <p:spPr>
          <a:xfrm>
            <a:off x="1127054" y="4518736"/>
            <a:ext cx="1132480" cy="655865"/>
          </a:xfrm>
          <a:prstGeom prst="wedgeRoundRectCallout">
            <a:avLst>
              <a:gd name="adj1" fmla="val 69543"/>
              <a:gd name="adj2" fmla="val -27347"/>
              <a:gd name="adj3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 defTabSz="560388">
              <a:lnSpc>
                <a:spcPts val="1300"/>
              </a:lnSpc>
              <a:spcBef>
                <a:spcPct val="50000"/>
              </a:spcBef>
            </a:pPr>
            <a:r>
              <a:rPr lang="en-AU" sz="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Best possible physical, mental &amp; social health</a:t>
            </a:r>
            <a:endParaRPr lang="en-AU" sz="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39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66543" y="2346327"/>
            <a:ext cx="4165518" cy="859224"/>
            <a:chOff x="2160521" y="900434"/>
            <a:chExt cx="4165518" cy="859224"/>
          </a:xfrm>
        </p:grpSpPr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2597653" y="900434"/>
              <a:ext cx="304621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AU" sz="1200" b="1" dirty="0" smtClean="0">
                  <a:latin typeface="Verdana" pitchFamily="34" charset="0"/>
                </a:rPr>
                <a:t>10 years in your present health</a:t>
              </a:r>
              <a:endParaRPr lang="en-AU" sz="1200" b="1" dirty="0">
                <a:latin typeface="Verdana" pitchFamily="34" charset="0"/>
              </a:endParaRPr>
            </a:p>
          </p:txBody>
        </p:sp>
        <p:grpSp>
          <p:nvGrpSpPr>
            <p:cNvPr id="44" name="Group 61"/>
            <p:cNvGrpSpPr>
              <a:grpSpLocks/>
            </p:cNvGrpSpPr>
            <p:nvPr/>
          </p:nvGrpSpPr>
          <p:grpSpPr bwMode="auto">
            <a:xfrm>
              <a:off x="2160521" y="1130371"/>
              <a:ext cx="4165518" cy="629287"/>
              <a:chOff x="3135313" y="4878354"/>
              <a:chExt cx="3244620" cy="629379"/>
            </a:xfrm>
          </p:grpSpPr>
          <p:sp>
            <p:nvSpPr>
              <p:cNvPr id="45" name="Rectangle 2"/>
              <p:cNvSpPr>
                <a:spLocks noChangeArrowheads="1"/>
              </p:cNvSpPr>
              <p:nvPr/>
            </p:nvSpPr>
            <p:spPr bwMode="auto">
              <a:xfrm>
                <a:off x="3135313" y="4878354"/>
                <a:ext cx="3244620" cy="62937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lIns="56104" tIns="28052" rIns="56104" bIns="28052" anchor="ctr"/>
              <a:lstStyle/>
              <a:p>
                <a:pPr algn="ctr" defTabSz="560388">
                  <a:spcBef>
                    <a:spcPct val="50000"/>
                  </a:spcBef>
                  <a:defRPr/>
                </a:pPr>
                <a:r>
                  <a:rPr lang="en-US" sz="800">
                    <a:latin typeface="Verdana" pitchFamily="34" charset="0"/>
                    <a:cs typeface="Times New Roman" pitchFamily="18" charset="0"/>
                  </a:rPr>
                  <a:t>                                          </a:t>
                </a:r>
              </a:p>
            </p:txBody>
          </p:sp>
          <p:sp>
            <p:nvSpPr>
              <p:cNvPr id="46" name="Rectangle 46"/>
              <p:cNvSpPr>
                <a:spLocks noChangeArrowheads="1"/>
              </p:cNvSpPr>
              <p:nvPr/>
            </p:nvSpPr>
            <p:spPr bwMode="auto">
              <a:xfrm>
                <a:off x="3638938" y="4992959"/>
                <a:ext cx="2307729" cy="246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AU" sz="1000" dirty="0">
                  <a:latin typeface="Verdana" pitchFamily="34" charset="0"/>
                </a:endParaRPr>
              </a:p>
            </p:txBody>
          </p:sp>
        </p:grp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369761" y="3957129"/>
            <a:ext cx="5248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  </a:t>
            </a:r>
            <a:r>
              <a:rPr lang="en-AU" sz="1200" b="1" dirty="0">
                <a:latin typeface="Verdana" pitchFamily="34" charset="0"/>
              </a:rPr>
              <a:t>9 years and 9 months in the best possible health</a:t>
            </a:r>
          </a:p>
          <a:p>
            <a:endParaRPr lang="en-AU" sz="1200" b="1" dirty="0" smtClean="0">
              <a:latin typeface="Verdana" pitchFamily="34" charset="0"/>
            </a:endParaRP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AU" sz="1400" b="1" i="1" dirty="0"/>
          </a:p>
          <a:p>
            <a:r>
              <a:rPr lang="en-US" sz="1400" b="1" i="1" dirty="0" smtClean="0"/>
              <a:t>Would you 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</a:t>
            </a:r>
            <a:r>
              <a:rPr lang="en-US" sz="1400" b="1" i="1" dirty="0"/>
              <a:t>9 years and </a:t>
            </a:r>
            <a:r>
              <a:rPr lang="en-US" sz="1400" b="1" i="1" dirty="0" smtClean="0"/>
              <a:t>9 </a:t>
            </a:r>
            <a:r>
              <a:rPr lang="en-US" sz="1400" b="1" i="1" dirty="0"/>
              <a:t>months in the best possible health, effectively choosing to live </a:t>
            </a:r>
            <a:r>
              <a:rPr lang="en-US" sz="1400" b="1" i="1" dirty="0" smtClean="0"/>
              <a:t>3 months 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4247967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 smtClean="0"/>
              <a:t>10 </a:t>
            </a:r>
            <a:r>
              <a:rPr lang="en-US" sz="1400" dirty="0"/>
              <a:t>years in my present </a:t>
            </a:r>
            <a:r>
              <a:rPr lang="en-US" sz="1400" dirty="0" smtClean="0"/>
              <a:t>health</a:t>
            </a:r>
            <a:endParaRPr lang="en-A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 smtClean="0"/>
              <a:t>9 years  and 9 months in the best possible health</a:t>
            </a:r>
            <a:endParaRPr lang="en-AU" sz="1400" dirty="0"/>
          </a:p>
          <a:p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6308718" y="4235626"/>
            <a:ext cx="203330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93" name="Rounded Rectangular Callout 92"/>
          <p:cNvSpPr/>
          <p:nvPr/>
        </p:nvSpPr>
        <p:spPr>
          <a:xfrm>
            <a:off x="6618307" y="4266525"/>
            <a:ext cx="449808" cy="261255"/>
          </a:xfrm>
          <a:prstGeom prst="wedgeRoundRectCallout">
            <a:avLst>
              <a:gd name="adj1" fmla="val -106092"/>
              <a:gd name="adj2" fmla="val 83729"/>
              <a:gd name="adj3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800" b="1" dirty="0" smtClean="0">
                <a:solidFill>
                  <a:schemeClr val="tx1"/>
                </a:solidFill>
                <a:latin typeface="Verdana" pitchFamily="34" charset="0"/>
              </a:rPr>
              <a:t>Death</a:t>
            </a:r>
            <a:endParaRPr lang="en-AU" sz="8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54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55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58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59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0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1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2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5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6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7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8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9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0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1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2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3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4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5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6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7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8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9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0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1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2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3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4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5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6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7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8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56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95" name="Rounded Rectangular Callout 94"/>
          <p:cNvSpPr/>
          <p:nvPr/>
        </p:nvSpPr>
        <p:spPr>
          <a:xfrm>
            <a:off x="1105788" y="4295443"/>
            <a:ext cx="1132480" cy="655865"/>
          </a:xfrm>
          <a:prstGeom prst="wedgeRoundRectCallout">
            <a:avLst>
              <a:gd name="adj1" fmla="val 69543"/>
              <a:gd name="adj2" fmla="val -27347"/>
              <a:gd name="adj3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 defTabSz="560388">
              <a:lnSpc>
                <a:spcPts val="1300"/>
              </a:lnSpc>
              <a:spcBef>
                <a:spcPct val="50000"/>
              </a:spcBef>
            </a:pPr>
            <a:r>
              <a:rPr lang="en-AU" sz="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Best possible physical, mental &amp; social health</a:t>
            </a:r>
            <a:endParaRPr lang="en-AU" sz="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66543" y="2346327"/>
            <a:ext cx="4165518" cy="859224"/>
            <a:chOff x="2160521" y="900434"/>
            <a:chExt cx="4165518" cy="859224"/>
          </a:xfrm>
        </p:grpSpPr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2597653" y="900434"/>
              <a:ext cx="304621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AU" sz="1200" b="1" dirty="0" smtClean="0">
                  <a:latin typeface="Verdana" pitchFamily="34" charset="0"/>
                </a:rPr>
                <a:t>10 years in your present health</a:t>
              </a:r>
              <a:endParaRPr lang="en-AU" sz="1200" b="1" dirty="0">
                <a:latin typeface="Verdana" pitchFamily="34" charset="0"/>
              </a:endParaRPr>
            </a:p>
          </p:txBody>
        </p:sp>
        <p:grpSp>
          <p:nvGrpSpPr>
            <p:cNvPr id="44" name="Group 61"/>
            <p:cNvGrpSpPr>
              <a:grpSpLocks/>
            </p:cNvGrpSpPr>
            <p:nvPr/>
          </p:nvGrpSpPr>
          <p:grpSpPr bwMode="auto">
            <a:xfrm>
              <a:off x="2160521" y="1130371"/>
              <a:ext cx="4165518" cy="629287"/>
              <a:chOff x="3135313" y="4878354"/>
              <a:chExt cx="3244620" cy="629379"/>
            </a:xfrm>
          </p:grpSpPr>
          <p:sp>
            <p:nvSpPr>
              <p:cNvPr id="45" name="Rectangle 2"/>
              <p:cNvSpPr>
                <a:spLocks noChangeArrowheads="1"/>
              </p:cNvSpPr>
              <p:nvPr/>
            </p:nvSpPr>
            <p:spPr bwMode="auto">
              <a:xfrm>
                <a:off x="3135313" y="4878354"/>
                <a:ext cx="3244620" cy="62937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lIns="56104" tIns="28052" rIns="56104" bIns="28052" anchor="ctr"/>
              <a:lstStyle/>
              <a:p>
                <a:pPr algn="ctr" defTabSz="560388">
                  <a:spcBef>
                    <a:spcPct val="50000"/>
                  </a:spcBef>
                  <a:defRPr/>
                </a:pPr>
                <a:r>
                  <a:rPr lang="en-US" sz="800">
                    <a:latin typeface="Verdana" pitchFamily="34" charset="0"/>
                    <a:cs typeface="Times New Roman" pitchFamily="18" charset="0"/>
                  </a:rPr>
                  <a:t>                                          </a:t>
                </a:r>
              </a:p>
            </p:txBody>
          </p:sp>
          <p:sp>
            <p:nvSpPr>
              <p:cNvPr id="46" name="Rectangle 46"/>
              <p:cNvSpPr>
                <a:spLocks noChangeArrowheads="1"/>
              </p:cNvSpPr>
              <p:nvPr/>
            </p:nvSpPr>
            <p:spPr bwMode="auto">
              <a:xfrm>
                <a:off x="3638938" y="4992959"/>
                <a:ext cx="2307729" cy="246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AU" sz="1000" dirty="0">
                  <a:latin typeface="Verdana" pitchFamily="34" charset="0"/>
                </a:endParaRPr>
              </a:p>
            </p:txBody>
          </p:sp>
        </p:grp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89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14475" y="372999"/>
            <a:ext cx="8039544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/>
              <a:t>Okay. Now, would you be willing to exchange these final 10 years in your present health for a shorter period of time living in the best health possible</a:t>
            </a:r>
            <a:r>
              <a:rPr lang="en-US" sz="1400" b="1" i="1" dirty="0" smtClean="0"/>
              <a:t>?</a:t>
            </a:r>
          </a:p>
          <a:p>
            <a:endParaRPr lang="en-US" sz="1400" b="1" i="1" dirty="0"/>
          </a:p>
          <a:p>
            <a:r>
              <a:rPr lang="en-US" sz="1400" b="1" i="1" dirty="0" smtClean="0"/>
              <a:t>What about giving up 6 months? 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</a:t>
            </a:r>
            <a:r>
              <a:rPr lang="en-US" sz="1400" b="1" i="1" dirty="0"/>
              <a:t>9 years and 6 months in the best possible health, effectively choosing to live 6 months </a:t>
            </a:r>
            <a:r>
              <a:rPr lang="en-US" sz="1400" b="1" i="1" dirty="0" smtClean="0"/>
              <a:t>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619878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/>
              <a:t>10 years </a:t>
            </a:r>
            <a:r>
              <a:rPr lang="en-US" sz="1400" dirty="0" smtClean="0"/>
              <a:t>in my present health</a:t>
            </a:r>
            <a:endParaRPr lang="en-A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/>
              <a:t>9 years </a:t>
            </a:r>
            <a:r>
              <a:rPr lang="en-AU" sz="1400" dirty="0" smtClean="0"/>
              <a:t> and 6 </a:t>
            </a:r>
            <a:r>
              <a:rPr lang="en-AU" sz="1400" dirty="0"/>
              <a:t>months </a:t>
            </a:r>
            <a:r>
              <a:rPr lang="en-AU" sz="1400" dirty="0" smtClean="0"/>
              <a:t>in the best </a:t>
            </a:r>
            <a:r>
              <a:rPr lang="en-AU" sz="1400" dirty="0"/>
              <a:t>possible health </a:t>
            </a:r>
            <a:r>
              <a:rPr lang="en-AU" sz="1400" dirty="0" smtClean="0"/>
              <a:t>for</a:t>
            </a:r>
            <a:endParaRPr lang="en-AU" sz="1400" dirty="0"/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6302498" y="4235626"/>
            <a:ext cx="209550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93" name="Rounded Rectangular Callout 92"/>
          <p:cNvSpPr/>
          <p:nvPr/>
        </p:nvSpPr>
        <p:spPr>
          <a:xfrm>
            <a:off x="6557048" y="4214195"/>
            <a:ext cx="449808" cy="261255"/>
          </a:xfrm>
          <a:prstGeom prst="wedgeRoundRectCallout">
            <a:avLst>
              <a:gd name="adj1" fmla="val -94273"/>
              <a:gd name="adj2" fmla="val 116288"/>
              <a:gd name="adj3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AU" sz="800" b="1" dirty="0" smtClean="0">
                <a:solidFill>
                  <a:schemeClr val="tx1"/>
                </a:solidFill>
                <a:latin typeface="Verdana" pitchFamily="34" charset="0"/>
              </a:rPr>
              <a:t>Death</a:t>
            </a:r>
            <a:endParaRPr lang="en-AU" sz="8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57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60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61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2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5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6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7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8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69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0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1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2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73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4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5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6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7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8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9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0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1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2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3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4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5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6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7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8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9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9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58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9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96" name="Rounded Rectangular Callout 95"/>
          <p:cNvSpPr/>
          <p:nvPr/>
        </p:nvSpPr>
        <p:spPr>
          <a:xfrm>
            <a:off x="1095155" y="4284810"/>
            <a:ext cx="1132480" cy="655865"/>
          </a:xfrm>
          <a:prstGeom prst="wedgeRoundRectCallout">
            <a:avLst>
              <a:gd name="adj1" fmla="val 69543"/>
              <a:gd name="adj2" fmla="val -27347"/>
              <a:gd name="adj3" fmla="val 1666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 defTabSz="560388">
              <a:lnSpc>
                <a:spcPts val="1300"/>
              </a:lnSpc>
              <a:spcBef>
                <a:spcPct val="50000"/>
              </a:spcBef>
            </a:pPr>
            <a:r>
              <a:rPr lang="en-AU" sz="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Best possible physical, mental &amp; social health</a:t>
            </a:r>
            <a:endParaRPr lang="en-AU" sz="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369761" y="3957129"/>
            <a:ext cx="5248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  </a:t>
            </a:r>
            <a:r>
              <a:rPr lang="en-AU" sz="1200" b="1" dirty="0">
                <a:latin typeface="Verdana" pitchFamily="34" charset="0"/>
              </a:rPr>
              <a:t>9 years and </a:t>
            </a:r>
            <a:r>
              <a:rPr lang="en-AU" sz="1200" b="1" dirty="0" smtClean="0">
                <a:latin typeface="Verdana" pitchFamily="34" charset="0"/>
              </a:rPr>
              <a:t>6 </a:t>
            </a:r>
            <a:r>
              <a:rPr lang="en-AU" sz="1200" b="1" dirty="0">
                <a:latin typeface="Verdana" pitchFamily="34" charset="0"/>
              </a:rPr>
              <a:t>months in the best possible health</a:t>
            </a:r>
          </a:p>
          <a:p>
            <a:endParaRPr lang="en-AU" sz="12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31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Box 89"/>
          <p:cNvSpPr txBox="1"/>
          <p:nvPr/>
        </p:nvSpPr>
        <p:spPr>
          <a:xfrm>
            <a:off x="414475" y="372999"/>
            <a:ext cx="803954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/>
              <a:t>Okay. </a:t>
            </a:r>
            <a:r>
              <a:rPr lang="en-US" sz="1400" b="1" i="1" dirty="0" smtClean="0"/>
              <a:t>So what about giving up 9 months? Would </a:t>
            </a:r>
            <a:r>
              <a:rPr lang="en-US" sz="1400" b="1" i="1" dirty="0"/>
              <a:t>you </a:t>
            </a:r>
            <a:r>
              <a:rPr lang="en-US" sz="1400" b="1" i="1" dirty="0" smtClean="0"/>
              <a:t>rather live for 10 </a:t>
            </a:r>
            <a:r>
              <a:rPr lang="en-US" sz="1400" b="1" i="1" dirty="0"/>
              <a:t>years in your present health </a:t>
            </a:r>
            <a:r>
              <a:rPr lang="en-US" sz="1400" b="1" i="1" dirty="0" smtClean="0"/>
              <a:t>or </a:t>
            </a:r>
            <a:r>
              <a:rPr lang="en-US" sz="1400" b="1" i="1" dirty="0"/>
              <a:t>9 years and </a:t>
            </a:r>
            <a:r>
              <a:rPr lang="en-US" sz="1400" b="1" i="1" dirty="0" smtClean="0"/>
              <a:t>3 </a:t>
            </a:r>
            <a:r>
              <a:rPr lang="en-US" sz="1400" b="1" i="1" dirty="0"/>
              <a:t>months in the best possible health, effectively choosing to live </a:t>
            </a:r>
            <a:r>
              <a:rPr lang="en-US" sz="1400" b="1" i="1" dirty="0" smtClean="0"/>
              <a:t>9 </a:t>
            </a:r>
            <a:r>
              <a:rPr lang="en-US" sz="1400" b="1" i="1" dirty="0"/>
              <a:t>months </a:t>
            </a:r>
            <a:r>
              <a:rPr lang="en-US" sz="1400" b="1" i="1" dirty="0" smtClean="0"/>
              <a:t>less?</a:t>
            </a:r>
            <a:endParaRPr lang="en-AU" sz="1400" b="1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08074" y="5666022"/>
            <a:ext cx="619878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400" dirty="0"/>
              <a:t>10 years </a:t>
            </a:r>
            <a:r>
              <a:rPr lang="en-US" sz="1400" dirty="0" smtClean="0"/>
              <a:t>in my present health</a:t>
            </a:r>
            <a:endParaRPr lang="en-A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AU" sz="1400" dirty="0"/>
              <a:t>9 years </a:t>
            </a:r>
            <a:r>
              <a:rPr lang="en-AU" sz="1400" dirty="0" smtClean="0"/>
              <a:t> and 3 </a:t>
            </a:r>
            <a:r>
              <a:rPr lang="en-AU" sz="1400" dirty="0"/>
              <a:t>months </a:t>
            </a:r>
            <a:r>
              <a:rPr lang="en-AU" sz="1400" dirty="0" smtClean="0"/>
              <a:t>in the best </a:t>
            </a:r>
            <a:r>
              <a:rPr lang="en-AU" sz="1400" dirty="0"/>
              <a:t>possible health </a:t>
            </a:r>
            <a:r>
              <a:rPr lang="en-AU" sz="1400" dirty="0" smtClean="0"/>
              <a:t>for</a:t>
            </a:r>
            <a:endParaRPr lang="en-AU" sz="1400" dirty="0"/>
          </a:p>
        </p:txBody>
      </p:sp>
      <p:grpSp>
        <p:nvGrpSpPr>
          <p:cNvPr id="163" name="Group 61"/>
          <p:cNvGrpSpPr>
            <a:grpSpLocks/>
          </p:cNvGrpSpPr>
          <p:nvPr/>
        </p:nvGrpSpPr>
        <p:grpSpPr bwMode="auto">
          <a:xfrm>
            <a:off x="2366543" y="2576264"/>
            <a:ext cx="4165518" cy="629287"/>
            <a:chOff x="3135313" y="4878354"/>
            <a:chExt cx="3244620" cy="629379"/>
          </a:xfrm>
        </p:grpSpPr>
        <p:sp>
          <p:nvSpPr>
            <p:cNvPr id="164" name="Rectangle 2"/>
            <p:cNvSpPr>
              <a:spLocks noChangeArrowheads="1"/>
            </p:cNvSpPr>
            <p:nvPr/>
          </p:nvSpPr>
          <p:spPr bwMode="auto">
            <a:xfrm>
              <a:off x="3135313" y="4878354"/>
              <a:ext cx="3244620" cy="6293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  <a:miter lim="800000"/>
              <a:headEnd/>
              <a:tailEnd/>
            </a:ln>
          </p:spPr>
          <p:txBody>
            <a:bodyPr wrap="none" lIns="56104" tIns="28052" rIns="56104" bIns="28052" anchor="ctr"/>
            <a:lstStyle/>
            <a:p>
              <a:pPr algn="ctr" defTabSz="560388">
                <a:spcBef>
                  <a:spcPct val="50000"/>
                </a:spcBef>
                <a:defRPr/>
              </a:pPr>
              <a:r>
                <a:rPr lang="en-US" sz="800">
                  <a:latin typeface="Verdana" pitchFamily="34" charset="0"/>
                  <a:cs typeface="Times New Roman" pitchFamily="18" charset="0"/>
                </a:rPr>
                <a:t>                                          </a:t>
              </a:r>
            </a:p>
          </p:txBody>
        </p:sp>
        <p:sp>
          <p:nvSpPr>
            <p:cNvPr id="165" name="Rectangle 46"/>
            <p:cNvSpPr>
              <a:spLocks noChangeArrowheads="1"/>
            </p:cNvSpPr>
            <p:nvPr/>
          </p:nvSpPr>
          <p:spPr bwMode="auto">
            <a:xfrm>
              <a:off x="3638938" y="4992959"/>
              <a:ext cx="2307729" cy="24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AU" sz="1000" dirty="0">
                <a:latin typeface="Verdana" pitchFamily="34" charset="0"/>
              </a:endParaRPr>
            </a:p>
          </p:txBody>
        </p:sp>
      </p:grpSp>
      <p:sp>
        <p:nvSpPr>
          <p:cNvPr id="166" name="Rectangle 2"/>
          <p:cNvSpPr>
            <a:spLocks noChangeArrowheads="1"/>
          </p:cNvSpPr>
          <p:nvPr/>
        </p:nvSpPr>
        <p:spPr bwMode="auto">
          <a:xfrm>
            <a:off x="2349249" y="4235626"/>
            <a:ext cx="4162799" cy="584309"/>
          </a:xfrm>
          <a:prstGeom prst="rect">
            <a:avLst/>
          </a:prstGeom>
          <a:solidFill>
            <a:srgbClr val="E2B7EF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167" name="Rectangle 20"/>
          <p:cNvSpPr>
            <a:spLocks noChangeArrowheads="1"/>
          </p:cNvSpPr>
          <p:nvPr/>
        </p:nvSpPr>
        <p:spPr bwMode="auto">
          <a:xfrm rot="10800000" flipV="1">
            <a:off x="4326785" y="5027714"/>
            <a:ext cx="317223" cy="1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560388"/>
            <a:r>
              <a:rPr lang="en-AU" sz="700" b="1" dirty="0">
                <a:solidFill>
                  <a:srgbClr val="000000"/>
                </a:solidFill>
                <a:latin typeface="Verdana" pitchFamily="34" charset="0"/>
              </a:rPr>
              <a:t>years</a:t>
            </a:r>
            <a:endParaRPr lang="en-AU" sz="700" dirty="0">
              <a:latin typeface="Verdana" pitchFamily="34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1359128" y="2360138"/>
            <a:ext cx="11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1: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369761" y="3957129"/>
            <a:ext cx="102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latin typeface="Verdana" pitchFamily="34" charset="0"/>
              </a:rPr>
              <a:t>Choice 2:</a:t>
            </a:r>
          </a:p>
        </p:txBody>
      </p:sp>
      <p:sp>
        <p:nvSpPr>
          <p:cNvPr id="170" name="TextBox 52"/>
          <p:cNvSpPr txBox="1">
            <a:spLocks noChangeArrowheads="1"/>
          </p:cNvSpPr>
          <p:nvPr/>
        </p:nvSpPr>
        <p:spPr bwMode="auto">
          <a:xfrm>
            <a:off x="3822730" y="3470773"/>
            <a:ext cx="77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rgbClr val="FF0000"/>
                </a:solidFill>
                <a:latin typeface="Verdana" pitchFamily="34" charset="0"/>
              </a:rPr>
              <a:t>OR</a:t>
            </a:r>
          </a:p>
        </p:txBody>
      </p:sp>
      <p:sp>
        <p:nvSpPr>
          <p:cNvPr id="171" name="Rectangle 2"/>
          <p:cNvSpPr>
            <a:spLocks noChangeArrowheads="1"/>
          </p:cNvSpPr>
          <p:nvPr/>
        </p:nvSpPr>
        <p:spPr bwMode="auto">
          <a:xfrm>
            <a:off x="6209414" y="4235626"/>
            <a:ext cx="302634" cy="584309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lIns="56104" tIns="28052" rIns="56104" bIns="28052" anchor="ctr"/>
          <a:lstStyle/>
          <a:p>
            <a:pPr algn="ctr" defTabSz="560388">
              <a:spcBef>
                <a:spcPct val="50000"/>
              </a:spcBef>
              <a:defRPr/>
            </a:pPr>
            <a:r>
              <a:rPr lang="en-US" sz="800" dirty="0">
                <a:latin typeface="Verdana" pitchFamily="34" charset="0"/>
                <a:cs typeface="Times New Roman" pitchFamily="18" charset="0"/>
              </a:rPr>
              <a:t>                                          </a:t>
            </a:r>
          </a:p>
        </p:txBody>
      </p:sp>
      <p:grpSp>
        <p:nvGrpSpPr>
          <p:cNvPr id="172" name="Group 171"/>
          <p:cNvGrpSpPr/>
          <p:nvPr/>
        </p:nvGrpSpPr>
        <p:grpSpPr>
          <a:xfrm>
            <a:off x="2353813" y="4864205"/>
            <a:ext cx="4180163" cy="158117"/>
            <a:chOff x="2353813" y="4462471"/>
            <a:chExt cx="4180163" cy="158117"/>
          </a:xfrm>
        </p:grpSpPr>
        <p:sp>
          <p:nvSpPr>
            <p:cNvPr id="173" name="Line 53"/>
            <p:cNvSpPr>
              <a:spLocks noChangeShapeType="1"/>
            </p:cNvSpPr>
            <p:nvPr/>
          </p:nvSpPr>
          <p:spPr bwMode="auto">
            <a:xfrm>
              <a:off x="6105385" y="4619154"/>
              <a:ext cx="4066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grpSp>
          <p:nvGrpSpPr>
            <p:cNvPr id="174" name="Group 50"/>
            <p:cNvGrpSpPr>
              <a:grpSpLocks/>
            </p:cNvGrpSpPr>
            <p:nvPr/>
          </p:nvGrpSpPr>
          <p:grpSpPr bwMode="auto">
            <a:xfrm>
              <a:off x="2353813" y="4462471"/>
              <a:ext cx="4180163" cy="158117"/>
              <a:chOff x="2989070" y="3523814"/>
              <a:chExt cx="3228387" cy="322448"/>
            </a:xfrm>
          </p:grpSpPr>
          <p:sp>
            <p:nvSpPr>
              <p:cNvPr id="177" name="Rectangle 21"/>
              <p:cNvSpPr>
                <a:spLocks noChangeArrowheads="1"/>
              </p:cNvSpPr>
              <p:nvPr/>
            </p:nvSpPr>
            <p:spPr bwMode="auto">
              <a:xfrm>
                <a:off x="5870065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>
                    <a:solidFill>
                      <a:srgbClr val="000000"/>
                    </a:solidFill>
                    <a:latin typeface="Verdana" pitchFamily="34" charset="0"/>
                  </a:rPr>
                  <a:t>9</a:t>
                </a:r>
                <a:endParaRPr lang="en-AU" sz="500" b="1">
                  <a:latin typeface="Verdana" pitchFamily="34" charset="0"/>
                </a:endParaRPr>
              </a:p>
            </p:txBody>
          </p:sp>
          <p:sp>
            <p:nvSpPr>
              <p:cNvPr id="178" name="Rectangle 22"/>
              <p:cNvSpPr>
                <a:spLocks noChangeArrowheads="1"/>
              </p:cNvSpPr>
              <p:nvPr/>
            </p:nvSpPr>
            <p:spPr bwMode="auto">
              <a:xfrm>
                <a:off x="6148128" y="3538538"/>
                <a:ext cx="69329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79" name="Rectangle 23"/>
              <p:cNvSpPr>
                <a:spLocks noChangeArrowheads="1"/>
              </p:cNvSpPr>
              <p:nvPr/>
            </p:nvSpPr>
            <p:spPr bwMode="auto">
              <a:xfrm>
                <a:off x="3311886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1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80" name="Rectangle 24"/>
              <p:cNvSpPr>
                <a:spLocks noChangeArrowheads="1"/>
              </p:cNvSpPr>
              <p:nvPr/>
            </p:nvSpPr>
            <p:spPr bwMode="auto">
              <a:xfrm>
                <a:off x="458351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5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81" name="Rectangle 25"/>
              <p:cNvSpPr>
                <a:spLocks noChangeArrowheads="1"/>
              </p:cNvSpPr>
              <p:nvPr/>
            </p:nvSpPr>
            <p:spPr bwMode="auto">
              <a:xfrm>
                <a:off x="490454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6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82" name="Rectangle 26"/>
              <p:cNvSpPr>
                <a:spLocks noChangeArrowheads="1"/>
              </p:cNvSpPr>
              <p:nvPr/>
            </p:nvSpPr>
            <p:spPr bwMode="auto">
              <a:xfrm>
                <a:off x="5232531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7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83" name="Rectangle 27"/>
              <p:cNvSpPr>
                <a:spLocks noChangeArrowheads="1"/>
              </p:cNvSpPr>
              <p:nvPr/>
            </p:nvSpPr>
            <p:spPr bwMode="auto">
              <a:xfrm>
                <a:off x="5536390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8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84" name="Rectangle 28"/>
              <p:cNvSpPr>
                <a:spLocks noChangeArrowheads="1"/>
              </p:cNvSpPr>
              <p:nvPr/>
            </p:nvSpPr>
            <p:spPr bwMode="auto">
              <a:xfrm>
                <a:off x="2989070" y="3523814"/>
                <a:ext cx="35309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0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85" name="Rectangle 29"/>
              <p:cNvSpPr>
                <a:spLocks noChangeArrowheads="1"/>
              </p:cNvSpPr>
              <p:nvPr/>
            </p:nvSpPr>
            <p:spPr bwMode="auto">
              <a:xfrm>
                <a:off x="3635228" y="3538538"/>
                <a:ext cx="51997" cy="156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 smtClean="0">
                    <a:solidFill>
                      <a:srgbClr val="000000"/>
                    </a:solidFill>
                    <a:latin typeface="Verdana" pitchFamily="34" charset="0"/>
                  </a:rPr>
                  <a:t>2 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86" name="Rectangle 30"/>
              <p:cNvSpPr>
                <a:spLocks noChangeArrowheads="1"/>
              </p:cNvSpPr>
              <p:nvPr/>
            </p:nvSpPr>
            <p:spPr bwMode="auto">
              <a:xfrm>
                <a:off x="3944574" y="3538538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3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87" name="Rectangle 31"/>
              <p:cNvSpPr>
                <a:spLocks noChangeArrowheads="1"/>
              </p:cNvSpPr>
              <p:nvPr/>
            </p:nvSpPr>
            <p:spPr bwMode="auto">
              <a:xfrm>
                <a:off x="4268918" y="3523814"/>
                <a:ext cx="34664" cy="120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560388"/>
                <a:r>
                  <a:rPr lang="en-AU" sz="500" b="1" dirty="0">
                    <a:solidFill>
                      <a:srgbClr val="000000"/>
                    </a:solidFill>
                    <a:latin typeface="Verdana" pitchFamily="34" charset="0"/>
                  </a:rPr>
                  <a:t>4</a:t>
                </a:r>
                <a:endParaRPr lang="en-AU" sz="500" b="1" dirty="0">
                  <a:latin typeface="Verdana" pitchFamily="34" charset="0"/>
                </a:endParaRPr>
              </a:p>
            </p:txBody>
          </p:sp>
          <p:sp>
            <p:nvSpPr>
              <p:cNvPr id="188" name="Line 32"/>
              <p:cNvSpPr>
                <a:spLocks noChangeShapeType="1"/>
              </p:cNvSpPr>
              <p:nvPr/>
            </p:nvSpPr>
            <p:spPr bwMode="auto">
              <a:xfrm>
                <a:off x="4600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89" name="Line 33"/>
              <p:cNvSpPr>
                <a:spLocks noChangeShapeType="1"/>
              </p:cNvSpPr>
              <p:nvPr/>
            </p:nvSpPr>
            <p:spPr bwMode="auto">
              <a:xfrm>
                <a:off x="4595813" y="3843338"/>
                <a:ext cx="6540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0" name="Line 36"/>
              <p:cNvSpPr>
                <a:spLocks noChangeShapeType="1"/>
              </p:cNvSpPr>
              <p:nvPr/>
            </p:nvSpPr>
            <p:spPr bwMode="auto">
              <a:xfrm>
                <a:off x="49149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1" name="Line 37"/>
              <p:cNvSpPr>
                <a:spLocks noChangeShapeType="1"/>
              </p:cNvSpPr>
              <p:nvPr/>
            </p:nvSpPr>
            <p:spPr bwMode="auto">
              <a:xfrm>
                <a:off x="36480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2" name="Line 38"/>
              <p:cNvSpPr>
                <a:spLocks noChangeShapeType="1"/>
              </p:cNvSpPr>
              <p:nvPr/>
            </p:nvSpPr>
            <p:spPr bwMode="auto">
              <a:xfrm>
                <a:off x="3643313" y="3843338"/>
                <a:ext cx="319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3" name="Line 39"/>
              <p:cNvSpPr>
                <a:spLocks noChangeShapeType="1"/>
              </p:cNvSpPr>
              <p:nvPr/>
            </p:nvSpPr>
            <p:spPr bwMode="auto">
              <a:xfrm>
                <a:off x="3965575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4" name="Line 40"/>
              <p:cNvSpPr>
                <a:spLocks noChangeShapeType="1"/>
              </p:cNvSpPr>
              <p:nvPr/>
            </p:nvSpPr>
            <p:spPr bwMode="auto">
              <a:xfrm>
                <a:off x="3962400" y="3843338"/>
                <a:ext cx="3222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5" name="Line 41"/>
              <p:cNvSpPr>
                <a:spLocks noChangeShapeType="1"/>
              </p:cNvSpPr>
              <p:nvPr/>
            </p:nvSpPr>
            <p:spPr bwMode="auto">
              <a:xfrm>
                <a:off x="3001963" y="3695450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6" name="Line 42"/>
              <p:cNvSpPr>
                <a:spLocks noChangeShapeType="1"/>
              </p:cNvSpPr>
              <p:nvPr/>
            </p:nvSpPr>
            <p:spPr bwMode="auto">
              <a:xfrm>
                <a:off x="3001963" y="3843338"/>
                <a:ext cx="3238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7" name="Line 43"/>
              <p:cNvSpPr>
                <a:spLocks noChangeShapeType="1"/>
              </p:cNvSpPr>
              <p:nvPr/>
            </p:nvSpPr>
            <p:spPr bwMode="auto">
              <a:xfrm flipH="1">
                <a:off x="332581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8" name="Line 44"/>
              <p:cNvSpPr>
                <a:spLocks noChangeShapeType="1"/>
              </p:cNvSpPr>
              <p:nvPr/>
            </p:nvSpPr>
            <p:spPr bwMode="auto">
              <a:xfrm>
                <a:off x="3325813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99" name="Line 45"/>
              <p:cNvSpPr>
                <a:spLocks noChangeShapeType="1"/>
              </p:cNvSpPr>
              <p:nvPr/>
            </p:nvSpPr>
            <p:spPr bwMode="auto">
              <a:xfrm>
                <a:off x="4286250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0" name="Line 46"/>
              <p:cNvSpPr>
                <a:spLocks noChangeShapeType="1"/>
              </p:cNvSpPr>
              <p:nvPr/>
            </p:nvSpPr>
            <p:spPr bwMode="auto">
              <a:xfrm>
                <a:off x="4284663" y="3843338"/>
                <a:ext cx="3222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1" name="Line 47"/>
              <p:cNvSpPr>
                <a:spLocks noChangeShapeType="1"/>
              </p:cNvSpPr>
              <p:nvPr/>
            </p:nvSpPr>
            <p:spPr bwMode="auto">
              <a:xfrm>
                <a:off x="5249863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2" name="Line 48"/>
              <p:cNvSpPr>
                <a:spLocks noChangeShapeType="1"/>
              </p:cNvSpPr>
              <p:nvPr/>
            </p:nvSpPr>
            <p:spPr bwMode="auto">
              <a:xfrm>
                <a:off x="5248275" y="3843338"/>
                <a:ext cx="3206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3" name="Line 51"/>
              <p:cNvSpPr>
                <a:spLocks noChangeShapeType="1"/>
              </p:cNvSpPr>
              <p:nvPr/>
            </p:nvSpPr>
            <p:spPr bwMode="auto">
              <a:xfrm>
                <a:off x="5568950" y="3843338"/>
                <a:ext cx="3175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4" name="Line 52"/>
              <p:cNvSpPr>
                <a:spLocks noChangeShapeType="1"/>
              </p:cNvSpPr>
              <p:nvPr/>
            </p:nvSpPr>
            <p:spPr bwMode="auto">
              <a:xfrm>
                <a:off x="5888038" y="3692525"/>
                <a:ext cx="0" cy="150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5" name="Line 54"/>
              <p:cNvSpPr>
                <a:spLocks noChangeShapeType="1"/>
              </p:cNvSpPr>
              <p:nvPr/>
            </p:nvSpPr>
            <p:spPr bwMode="auto">
              <a:xfrm>
                <a:off x="6200522" y="3680728"/>
                <a:ext cx="0" cy="150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175" name="Line 47"/>
            <p:cNvSpPr>
              <a:spLocks noChangeShapeType="1"/>
            </p:cNvSpPr>
            <p:nvPr/>
          </p:nvSpPr>
          <p:spPr bwMode="auto">
            <a:xfrm>
              <a:off x="5676242" y="4545201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76" name="Line 47"/>
            <p:cNvSpPr>
              <a:spLocks noChangeShapeType="1"/>
            </p:cNvSpPr>
            <p:nvPr/>
          </p:nvSpPr>
          <p:spPr bwMode="auto">
            <a:xfrm>
              <a:off x="4853518" y="4541735"/>
              <a:ext cx="0" cy="73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56975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2411</Words>
  <Application>Microsoft Office PowerPoint</Application>
  <PresentationFormat>On-screen Show (4:3)</PresentationFormat>
  <Paragraphs>669</Paragraphs>
  <Slides>31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Monash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TTO</dc:title>
  <dc:creator>Aimee Maxwell</dc:creator>
  <cp:lastModifiedBy>Angelo Iezzi</cp:lastModifiedBy>
  <cp:revision>92</cp:revision>
  <cp:lastPrinted>2012-02-14T04:55:15Z</cp:lastPrinted>
  <dcterms:created xsi:type="dcterms:W3CDTF">2012-02-15T09:28:38Z</dcterms:created>
  <dcterms:modified xsi:type="dcterms:W3CDTF">2012-03-13T02:14:12Z</dcterms:modified>
</cp:coreProperties>
</file>